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72" r:id="rId5"/>
    <p:sldId id="273" r:id="rId6"/>
    <p:sldId id="259" r:id="rId7"/>
    <p:sldId id="278" r:id="rId8"/>
    <p:sldId id="263" r:id="rId9"/>
    <p:sldId id="283" r:id="rId10"/>
    <p:sldId id="266" r:id="rId11"/>
    <p:sldId id="267" r:id="rId12"/>
    <p:sldId id="268" r:id="rId13"/>
    <p:sldId id="285" r:id="rId14"/>
    <p:sldId id="280" r:id="rId15"/>
    <p:sldId id="28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D8B7"/>
    <a:srgbClr val="A09D79"/>
    <a:srgbClr val="AD5C4D"/>
    <a:srgbClr val="543E35"/>
    <a:srgbClr val="637700"/>
    <a:srgbClr val="FFF4ED"/>
    <a:srgbClr val="5E6A76"/>
    <a:srgbClr val="000000"/>
    <a:srgbClr val="F8F3F0"/>
    <a:srgbClr val="D7D1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30"/>
  </p:normalViewPr>
  <p:slideViewPr>
    <p:cSldViewPr snapToGrid="0">
      <p:cViewPr>
        <p:scale>
          <a:sx n="66" d="100"/>
          <a:sy n="66" d="100"/>
        </p:scale>
        <p:origin x="667" y="557"/>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notesViewPr>
    <p:cSldViewPr snapToGrid="0">
      <p:cViewPr varScale="1">
        <p:scale>
          <a:sx n="58" d="100"/>
          <a:sy n="58" d="100"/>
        </p:scale>
        <p:origin x="324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US"/>
        </a:p>
      </dgm:t>
    </dgm:pt>
    <dgm:pt modelId="{73D947E0-108F-4D20-A71E-3CF329F97212}">
      <dgm:prSet/>
      <dgm:spPr/>
      <dgm:t>
        <a:bodyPr anchor="ctr"/>
        <a:lstStyle/>
        <a:p>
          <a:pPr marL="0" rtl="0"/>
          <a:r>
            <a:rPr lang="en-IN" b="1"/>
            <a:t>Handmade Jewelry</a:t>
          </a:r>
          <a:endParaRPr lang="en-US" b="0" i="0">
            <a:latin typeface="Gill Sans Nova" panose="020B0602020104020203" pitchFamily="34" charset="0"/>
            <a:cs typeface="Gill Sans SemiBold" panose="020B0502020104020203" pitchFamily="34" charset="-79"/>
          </a:endParaRPr>
        </a:p>
      </dgm:t>
    </dgm:pt>
    <dgm:pt modelId="{9D249532-A24D-4D8F-848A-9F42F2E486C9}" type="parTrans" cxnId="{A0077D09-C12C-46D0-8DF7-194B6911362A}">
      <dgm:prSet/>
      <dgm:spPr/>
      <dgm:t>
        <a:bodyPr/>
        <a:lstStyle/>
        <a:p>
          <a:endParaRPr lang="en-US"/>
        </a:p>
      </dgm:t>
    </dgm:pt>
    <dgm:pt modelId="{AE813459-65AB-4FA9-B717-330DDA6DFA4E}" type="sibTrans" cxnId="{A0077D09-C12C-46D0-8DF7-194B6911362A}">
      <dgm:prSet/>
      <dgm:spPr/>
      <dgm:t>
        <a:bodyPr/>
        <a:lstStyle/>
        <a:p>
          <a:endParaRPr lang="en-US"/>
        </a:p>
      </dgm:t>
    </dgm:pt>
    <dgm:pt modelId="{30A490C8-22B4-4D68-875C-0F0DE2FF864D}">
      <dgm:prSet/>
      <dgm:spPr/>
      <dgm:t>
        <a:bodyPr anchor="ctr"/>
        <a:lstStyle/>
        <a:p>
          <a:pPr marL="0"/>
          <a:r>
            <a:rPr lang="en-US"/>
            <a:t>Explore our exquisite collection of handcrafted jewelry, including intricately designed earrings, necklaces, and bracelets. Each piece tells a story of skilled artisanship and timeless elegance, making it a perfect choice for those who appreciate unique accessories.</a:t>
          </a:r>
          <a:endParaRPr lang="en-US" b="1" i="0">
            <a:latin typeface="Gill Sans Nova" panose="020B0602020104020203" pitchFamily="34" charset="0"/>
            <a:cs typeface="Gill Sans SemiBold" panose="020B0502020104020203" pitchFamily="34" charset="-79"/>
          </a:endParaRPr>
        </a:p>
      </dgm:t>
    </dgm:pt>
    <dgm:pt modelId="{035C64B0-4F0C-4FD1-BD23-B1D4C9887CBE}" type="parTrans" cxnId="{381FE1CC-8184-4745-8EB3-6DE11655998D}">
      <dgm:prSet/>
      <dgm:spPr/>
      <dgm:t>
        <a:bodyPr/>
        <a:lstStyle/>
        <a:p>
          <a:endParaRPr lang="en-US"/>
        </a:p>
      </dgm:t>
    </dgm:pt>
    <dgm:pt modelId="{45495DA8-8707-41E3-A12B-FA5766269C44}" type="sibTrans" cxnId="{381FE1CC-8184-4745-8EB3-6DE11655998D}">
      <dgm:prSet/>
      <dgm:spPr/>
      <dgm:t>
        <a:bodyPr/>
        <a:lstStyle/>
        <a:p>
          <a:endParaRPr lang="en-US"/>
        </a:p>
      </dgm:t>
    </dgm:pt>
    <dgm:pt modelId="{B1AFA1AF-0FF8-45B3-A6D0-0E255A2F637D}">
      <dgm:prSet/>
      <dgm:spPr/>
      <dgm:t>
        <a:bodyPr anchor="ctr"/>
        <a:lstStyle/>
        <a:p>
          <a:pPr marL="0"/>
          <a:r>
            <a:rPr lang="en-IN" b="1"/>
            <a:t>Home Decor</a:t>
          </a:r>
          <a:endParaRPr lang="en-US" b="0" i="0">
            <a:latin typeface="Gill Sans Nova" panose="020B0602020104020203" pitchFamily="34" charset="0"/>
            <a:cs typeface="Gill Sans SemiBold" panose="020B0502020104020203" pitchFamily="34" charset="-79"/>
          </a:endParaRPr>
        </a:p>
      </dgm:t>
    </dgm:pt>
    <dgm:pt modelId="{10C68AF5-481C-45AA-A216-8BBBB04515B9}" type="parTrans" cxnId="{F28D7702-2FC3-49BD-BB13-C989E5EE622A}">
      <dgm:prSet/>
      <dgm:spPr/>
      <dgm:t>
        <a:bodyPr/>
        <a:lstStyle/>
        <a:p>
          <a:endParaRPr lang="en-US"/>
        </a:p>
      </dgm:t>
    </dgm:pt>
    <dgm:pt modelId="{88649F7A-400B-4056-965D-C9AC0B3AD942}" type="sibTrans" cxnId="{F28D7702-2FC3-49BD-BB13-C989E5EE622A}">
      <dgm:prSet/>
      <dgm:spPr/>
      <dgm:t>
        <a:bodyPr/>
        <a:lstStyle/>
        <a:p>
          <a:endParaRPr lang="en-US"/>
        </a:p>
      </dgm:t>
    </dgm:pt>
    <dgm:pt modelId="{50418D2B-9486-42DE-AFDD-1D31420040FF}">
      <dgm:prSet/>
      <dgm:spPr/>
      <dgm:t>
        <a:bodyPr anchor="ctr"/>
        <a:lstStyle/>
        <a:p>
          <a:pPr marL="0"/>
          <a:r>
            <a:rPr lang="en-US"/>
            <a:t>Immerse yourself in the world of artisanal home decor, featuring a diverse range of items such as handwoven textiles, decorative pottery, and intricately carved wooden artifacts. Our home decor products are a blend of tradition and modern aesthetics, adding character to any living space.</a:t>
          </a:r>
          <a:endParaRPr lang="en-US" b="1" i="0">
            <a:latin typeface="Gill Sans Nova" panose="020B0602020104020203" pitchFamily="34" charset="0"/>
            <a:cs typeface="Gill Sans SemiBold" panose="020B0502020104020203" pitchFamily="34" charset="-79"/>
          </a:endParaRPr>
        </a:p>
      </dgm:t>
    </dgm:pt>
    <dgm:pt modelId="{D5A17F6B-93F5-442B-938A-0F38C281BE88}" type="parTrans" cxnId="{5A5BA622-5DEB-48B9-88D9-C1DE36C711E5}">
      <dgm:prSet/>
      <dgm:spPr/>
      <dgm:t>
        <a:bodyPr/>
        <a:lstStyle/>
        <a:p>
          <a:endParaRPr lang="en-US"/>
        </a:p>
      </dgm:t>
    </dgm:pt>
    <dgm:pt modelId="{1D87A0A5-8024-4710-846B-D5BFAC785107}" type="sibTrans" cxnId="{5A5BA622-5DEB-48B9-88D9-C1DE36C711E5}">
      <dgm:prSet/>
      <dgm:spPr/>
      <dgm:t>
        <a:bodyPr/>
        <a:lstStyle/>
        <a:p>
          <a:endParaRPr lang="en-US"/>
        </a:p>
      </dgm:t>
    </dgm:pt>
    <dgm:pt modelId="{E9682B4F-0217-4B50-923E-C104AA24290F}">
      <dgm:prSet/>
      <dgm:spPr/>
      <dgm:t>
        <a:bodyPr anchor="ctr"/>
        <a:lstStyle/>
        <a:p>
          <a:pPr marL="0"/>
          <a:r>
            <a:rPr lang="en-IN" b="1"/>
            <a:t>Art &amp; Crafts</a:t>
          </a:r>
          <a:endParaRPr lang="en-US" b="0" i="0">
            <a:latin typeface="Gill Sans Nova" panose="020B0602020104020203" pitchFamily="34" charset="0"/>
            <a:cs typeface="Gill Sans SemiBold" panose="020B0502020104020203" pitchFamily="34" charset="-79"/>
          </a:endParaRPr>
        </a:p>
      </dgm:t>
    </dgm:pt>
    <dgm:pt modelId="{E0F6C4AF-9BBB-4698-91D7-F9AE3EACBD5D}" type="parTrans" cxnId="{6C23D0C9-74B2-4C8B-AB2F-A03B3B0EBE56}">
      <dgm:prSet/>
      <dgm:spPr/>
      <dgm:t>
        <a:bodyPr/>
        <a:lstStyle/>
        <a:p>
          <a:endParaRPr lang="en-US"/>
        </a:p>
      </dgm:t>
    </dgm:pt>
    <dgm:pt modelId="{B8632E42-D7EB-4C31-877E-6F1B2801851A}" type="sibTrans" cxnId="{6C23D0C9-74B2-4C8B-AB2F-A03B3B0EBE56}">
      <dgm:prSet/>
      <dgm:spPr/>
      <dgm:t>
        <a:bodyPr/>
        <a:lstStyle/>
        <a:p>
          <a:endParaRPr lang="en-US"/>
        </a:p>
      </dgm:t>
    </dgm:pt>
    <dgm:pt modelId="{0EC0C300-11E4-45CF-8418-973585107209}">
      <dgm:prSet/>
      <dgm:spPr/>
      <dgm:t>
        <a:bodyPr anchor="ctr"/>
        <a:lstStyle/>
        <a:p>
          <a:pPr marL="0"/>
          <a:r>
            <a:rPr lang="en-US"/>
            <a:t>Discover the beauty of traditional art forms through our curated selection of art and crafts. From vibrant paintings to meticulously crafted sculptures, our collection showcases the talent and creativity of artisans, offering customers a glimpse into diverse cultural expressions.</a:t>
          </a:r>
          <a:endParaRPr lang="en-US" b="1" i="0">
            <a:latin typeface="Gill Sans Nova" panose="020B0602020104020203" pitchFamily="34" charset="0"/>
            <a:cs typeface="Gill Sans SemiBold" panose="020B0502020104020203" pitchFamily="34" charset="-79"/>
          </a:endParaRPr>
        </a:p>
      </dgm:t>
    </dgm:pt>
    <dgm:pt modelId="{1E4DD98E-100E-46B7-B24A-408BBF69E9FA}" type="parTrans" cxnId="{51563A4F-C0EB-47D6-B5BC-47A4E599AD4B}">
      <dgm:prSet/>
      <dgm:spPr/>
      <dgm:t>
        <a:bodyPr/>
        <a:lstStyle/>
        <a:p>
          <a:endParaRPr lang="en-US"/>
        </a:p>
      </dgm:t>
    </dgm:pt>
    <dgm:pt modelId="{90FAB5D1-62B3-4FF6-A07D-EE607F529C32}" type="sibTrans" cxnId="{51563A4F-C0EB-47D6-B5BC-47A4E599AD4B}">
      <dgm:prSet/>
      <dgm:spPr/>
      <dgm:t>
        <a:bodyPr/>
        <a:lstStyle/>
        <a:p>
          <a:endParaRPr lang="en-US"/>
        </a:p>
      </dgm:t>
    </dgm:pt>
    <dgm:pt modelId="{A380756F-ECAF-40B5-8FF7-47279C156294}" type="pres">
      <dgm:prSet presAssocID="{0DD8915E-DC14-41D6-9BB5-F49E1C265163}" presName="Name0" presStyleCnt="0">
        <dgm:presLayoutVars>
          <dgm:dir/>
          <dgm:animLvl val="lvl"/>
          <dgm:resizeHandles val="exact"/>
        </dgm:presLayoutVars>
      </dgm:prSet>
      <dgm:spPr/>
    </dgm:pt>
    <dgm:pt modelId="{A6171487-ABDA-4B63-B6C5-50B596AEECFA}" type="pres">
      <dgm:prSet presAssocID="{73D947E0-108F-4D20-A71E-3CF329F97212}" presName="linNode" presStyleCnt="0"/>
      <dgm:spPr/>
    </dgm:pt>
    <dgm:pt modelId="{31FC899D-6B9C-4D1A-9119-B2C02F07D80D}" type="pres">
      <dgm:prSet presAssocID="{73D947E0-108F-4D20-A71E-3CF329F97212}" presName="parentText" presStyleLbl="node1" presStyleIdx="0" presStyleCnt="3">
        <dgm:presLayoutVars>
          <dgm:chMax val="1"/>
          <dgm:bulletEnabled val="1"/>
        </dgm:presLayoutVars>
      </dgm:prSet>
      <dgm:spPr/>
    </dgm:pt>
    <dgm:pt modelId="{397EDBE8-D5A7-420D-923E-ACA27F25F4CE}" type="pres">
      <dgm:prSet presAssocID="{73D947E0-108F-4D20-A71E-3CF329F97212}" presName="descendantText" presStyleLbl="alignAccFollowNode1" presStyleIdx="0" presStyleCnt="3">
        <dgm:presLayoutVars>
          <dgm:bulletEnabled val="1"/>
        </dgm:presLayoutVars>
      </dgm:prSet>
      <dgm:spPr/>
    </dgm:pt>
    <dgm:pt modelId="{2DE28932-9194-4CB0-B928-2B0521895826}" type="pres">
      <dgm:prSet presAssocID="{AE813459-65AB-4FA9-B717-330DDA6DFA4E}" presName="sp" presStyleCnt="0"/>
      <dgm:spPr/>
    </dgm:pt>
    <dgm:pt modelId="{75CC65B8-E3BD-459E-AD1F-C31D9D575F1D}" type="pres">
      <dgm:prSet presAssocID="{B1AFA1AF-0FF8-45B3-A6D0-0E255A2F637D}" presName="linNode" presStyleCnt="0"/>
      <dgm:spPr/>
    </dgm:pt>
    <dgm:pt modelId="{67A2E47F-20A6-46DE-BB61-3F2F0F1636EF}" type="pres">
      <dgm:prSet presAssocID="{B1AFA1AF-0FF8-45B3-A6D0-0E255A2F637D}" presName="parentText" presStyleLbl="node1" presStyleIdx="1" presStyleCnt="3">
        <dgm:presLayoutVars>
          <dgm:chMax val="1"/>
          <dgm:bulletEnabled val="1"/>
        </dgm:presLayoutVars>
      </dgm:prSet>
      <dgm:spPr/>
    </dgm:pt>
    <dgm:pt modelId="{A328693F-0783-422E-A423-77396042502D}" type="pres">
      <dgm:prSet presAssocID="{B1AFA1AF-0FF8-45B3-A6D0-0E255A2F637D}" presName="descendantText" presStyleLbl="alignAccFollowNode1" presStyleIdx="1" presStyleCnt="3">
        <dgm:presLayoutVars>
          <dgm:bulletEnabled val="1"/>
        </dgm:presLayoutVars>
      </dgm:prSet>
      <dgm:spPr/>
    </dgm:pt>
    <dgm:pt modelId="{E8684E4E-A6A4-4F9E-B089-8CE4F6D8BCF6}" type="pres">
      <dgm:prSet presAssocID="{88649F7A-400B-4056-965D-C9AC0B3AD942}" presName="sp" presStyleCnt="0"/>
      <dgm:spPr/>
    </dgm:pt>
    <dgm:pt modelId="{FEF91B37-7678-4A62-9327-A20D96E84832}" type="pres">
      <dgm:prSet presAssocID="{E9682B4F-0217-4B50-923E-C104AA24290F}" presName="linNode" presStyleCnt="0"/>
      <dgm:spPr/>
    </dgm:pt>
    <dgm:pt modelId="{49C0C949-81C2-4F96-B733-CD90E976AA30}" type="pres">
      <dgm:prSet presAssocID="{E9682B4F-0217-4B50-923E-C104AA24290F}" presName="parentText" presStyleLbl="node1" presStyleIdx="2" presStyleCnt="3">
        <dgm:presLayoutVars>
          <dgm:chMax val="1"/>
          <dgm:bulletEnabled val="1"/>
        </dgm:presLayoutVars>
      </dgm:prSet>
      <dgm:spPr/>
    </dgm:pt>
    <dgm:pt modelId="{327E7AB2-C04E-4C1F-911D-BBAA33D6A2CF}" type="pres">
      <dgm:prSet presAssocID="{E9682B4F-0217-4B50-923E-C104AA24290F}" presName="descendantText" presStyleLbl="alignAccFollowNode1" presStyleIdx="2" presStyleCnt="3">
        <dgm:presLayoutVars>
          <dgm:bulletEnabled val="1"/>
        </dgm:presLayoutVars>
      </dgm:prSet>
      <dgm:spPr/>
    </dgm:pt>
  </dgm:ptLst>
  <dgm:cxnLst>
    <dgm:cxn modelId="{F28D7702-2FC3-49BD-BB13-C989E5EE622A}" srcId="{0DD8915E-DC14-41D6-9BB5-F49E1C265163}" destId="{B1AFA1AF-0FF8-45B3-A6D0-0E255A2F637D}" srcOrd="1" destOrd="0" parTransId="{10C68AF5-481C-45AA-A216-8BBBB04515B9}" sibTransId="{88649F7A-400B-4056-965D-C9AC0B3AD942}"/>
    <dgm:cxn modelId="{A0077D09-C12C-46D0-8DF7-194B6911362A}" srcId="{0DD8915E-DC14-41D6-9BB5-F49E1C265163}" destId="{73D947E0-108F-4D20-A71E-3CF329F97212}" srcOrd="0" destOrd="0" parTransId="{9D249532-A24D-4D8F-848A-9F42F2E486C9}" sibTransId="{AE813459-65AB-4FA9-B717-330DDA6DFA4E}"/>
    <dgm:cxn modelId="{BDD07716-AF20-40A7-8C4F-673779836AC2}" type="presOf" srcId="{B1AFA1AF-0FF8-45B3-A6D0-0E255A2F637D}" destId="{67A2E47F-20A6-46DE-BB61-3F2F0F1636EF}" srcOrd="0" destOrd="0" presId="urn:microsoft.com/office/officeart/2005/8/layout/vList5"/>
    <dgm:cxn modelId="{5A5BA622-5DEB-48B9-88D9-C1DE36C711E5}" srcId="{B1AFA1AF-0FF8-45B3-A6D0-0E255A2F637D}" destId="{50418D2B-9486-42DE-AFDD-1D31420040FF}" srcOrd="0" destOrd="0" parTransId="{D5A17F6B-93F5-442B-938A-0F38C281BE88}" sibTransId="{1D87A0A5-8024-4710-846B-D5BFAC785107}"/>
    <dgm:cxn modelId="{803C772C-248F-4B0E-978B-CCEB1F484DF4}" type="presOf" srcId="{50418D2B-9486-42DE-AFDD-1D31420040FF}" destId="{A328693F-0783-422E-A423-77396042502D}" srcOrd="0" destOrd="0" presId="urn:microsoft.com/office/officeart/2005/8/layout/vList5"/>
    <dgm:cxn modelId="{51563A4F-C0EB-47D6-B5BC-47A4E599AD4B}" srcId="{E9682B4F-0217-4B50-923E-C104AA24290F}" destId="{0EC0C300-11E4-45CF-8418-973585107209}" srcOrd="0" destOrd="0" parTransId="{1E4DD98E-100E-46B7-B24A-408BBF69E9FA}" sibTransId="{90FAB5D1-62B3-4FF6-A07D-EE607F529C32}"/>
    <dgm:cxn modelId="{500E42BA-8472-4896-B0DA-1C0CCCA859C2}" type="presOf" srcId="{0DD8915E-DC14-41D6-9BB5-F49E1C265163}" destId="{A380756F-ECAF-40B5-8FF7-47279C156294}" srcOrd="0" destOrd="0" presId="urn:microsoft.com/office/officeart/2005/8/layout/vList5"/>
    <dgm:cxn modelId="{4BFA78BD-7590-4CF8-B627-B95AF9965989}" type="presOf" srcId="{30A490C8-22B4-4D68-875C-0F0DE2FF864D}" destId="{397EDBE8-D5A7-420D-923E-ACA27F25F4CE}" srcOrd="0" destOrd="0" presId="urn:microsoft.com/office/officeart/2005/8/layout/vList5"/>
    <dgm:cxn modelId="{6C23D0C9-74B2-4C8B-AB2F-A03B3B0EBE56}" srcId="{0DD8915E-DC14-41D6-9BB5-F49E1C265163}" destId="{E9682B4F-0217-4B50-923E-C104AA24290F}" srcOrd="2" destOrd="0" parTransId="{E0F6C4AF-9BBB-4698-91D7-F9AE3EACBD5D}" sibTransId="{B8632E42-D7EB-4C31-877E-6F1B2801851A}"/>
    <dgm:cxn modelId="{1C6FCECB-F29F-4EE5-B3B3-8E58C535CD6C}" type="presOf" srcId="{0EC0C300-11E4-45CF-8418-973585107209}" destId="{327E7AB2-C04E-4C1F-911D-BBAA33D6A2CF}" srcOrd="0" destOrd="0" presId="urn:microsoft.com/office/officeart/2005/8/layout/vList5"/>
    <dgm:cxn modelId="{381FE1CC-8184-4745-8EB3-6DE11655998D}" srcId="{73D947E0-108F-4D20-A71E-3CF329F97212}" destId="{30A490C8-22B4-4D68-875C-0F0DE2FF864D}" srcOrd="0" destOrd="0" parTransId="{035C64B0-4F0C-4FD1-BD23-B1D4C9887CBE}" sibTransId="{45495DA8-8707-41E3-A12B-FA5766269C44}"/>
    <dgm:cxn modelId="{DE86E5D3-A4C5-407A-A6FB-F527B8144A51}" type="presOf" srcId="{E9682B4F-0217-4B50-923E-C104AA24290F}" destId="{49C0C949-81C2-4F96-B733-CD90E976AA30}" srcOrd="0" destOrd="0" presId="urn:microsoft.com/office/officeart/2005/8/layout/vList5"/>
    <dgm:cxn modelId="{8E82F0ED-35D4-47CD-AE66-7C96F4D8BAD5}" type="presOf" srcId="{73D947E0-108F-4D20-A71E-3CF329F97212}" destId="{31FC899D-6B9C-4D1A-9119-B2C02F07D80D}" srcOrd="0" destOrd="0" presId="urn:microsoft.com/office/officeart/2005/8/layout/vList5"/>
    <dgm:cxn modelId="{A455FD8C-B100-4C92-8D60-70EE92298E09}" type="presParOf" srcId="{A380756F-ECAF-40B5-8FF7-47279C156294}" destId="{A6171487-ABDA-4B63-B6C5-50B596AEECFA}" srcOrd="0" destOrd="0" presId="urn:microsoft.com/office/officeart/2005/8/layout/vList5"/>
    <dgm:cxn modelId="{7F561DDC-DF6B-4439-9E3D-C87C070E605A}" type="presParOf" srcId="{A6171487-ABDA-4B63-B6C5-50B596AEECFA}" destId="{31FC899D-6B9C-4D1A-9119-B2C02F07D80D}" srcOrd="0" destOrd="0" presId="urn:microsoft.com/office/officeart/2005/8/layout/vList5"/>
    <dgm:cxn modelId="{0DD6BE71-A9F5-49C5-BB10-3431E66FE876}" type="presParOf" srcId="{A6171487-ABDA-4B63-B6C5-50B596AEECFA}" destId="{397EDBE8-D5A7-420D-923E-ACA27F25F4CE}" srcOrd="1" destOrd="0" presId="urn:microsoft.com/office/officeart/2005/8/layout/vList5"/>
    <dgm:cxn modelId="{E85A4452-480D-42AB-AD27-F5EF7D078640}" type="presParOf" srcId="{A380756F-ECAF-40B5-8FF7-47279C156294}" destId="{2DE28932-9194-4CB0-B928-2B0521895826}" srcOrd="1" destOrd="0" presId="urn:microsoft.com/office/officeart/2005/8/layout/vList5"/>
    <dgm:cxn modelId="{28360E10-1ED0-4AD8-ACC8-AFD433D68AC7}" type="presParOf" srcId="{A380756F-ECAF-40B5-8FF7-47279C156294}" destId="{75CC65B8-E3BD-459E-AD1F-C31D9D575F1D}" srcOrd="2" destOrd="0" presId="urn:microsoft.com/office/officeart/2005/8/layout/vList5"/>
    <dgm:cxn modelId="{FE023F77-67FE-41DF-B5BD-49D4E79378CD}" type="presParOf" srcId="{75CC65B8-E3BD-459E-AD1F-C31D9D575F1D}" destId="{67A2E47F-20A6-46DE-BB61-3F2F0F1636EF}" srcOrd="0" destOrd="0" presId="urn:microsoft.com/office/officeart/2005/8/layout/vList5"/>
    <dgm:cxn modelId="{41CC939A-C657-44B0-9050-4DE8EB9F481E}" type="presParOf" srcId="{75CC65B8-E3BD-459E-AD1F-C31D9D575F1D}" destId="{A328693F-0783-422E-A423-77396042502D}" srcOrd="1" destOrd="0" presId="urn:microsoft.com/office/officeart/2005/8/layout/vList5"/>
    <dgm:cxn modelId="{38C0F819-4F3E-4308-A3E2-6DB1C0054452}" type="presParOf" srcId="{A380756F-ECAF-40B5-8FF7-47279C156294}" destId="{E8684E4E-A6A4-4F9E-B089-8CE4F6D8BCF6}" srcOrd="3" destOrd="0" presId="urn:microsoft.com/office/officeart/2005/8/layout/vList5"/>
    <dgm:cxn modelId="{EBFEAC78-6E5E-44F0-9CA5-6C5242F5C888}" type="presParOf" srcId="{A380756F-ECAF-40B5-8FF7-47279C156294}" destId="{FEF91B37-7678-4A62-9327-A20D96E84832}" srcOrd="4" destOrd="0" presId="urn:microsoft.com/office/officeart/2005/8/layout/vList5"/>
    <dgm:cxn modelId="{D08DE99C-95F6-463B-93C9-F99E1D1F5083}" type="presParOf" srcId="{FEF91B37-7678-4A62-9327-A20D96E84832}" destId="{49C0C949-81C2-4F96-B733-CD90E976AA30}" srcOrd="0" destOrd="0" presId="urn:microsoft.com/office/officeart/2005/8/layout/vList5"/>
    <dgm:cxn modelId="{9B659DCE-485A-4DC6-AD12-93FA0B09618B}" type="presParOf" srcId="{FEF91B37-7678-4A62-9327-A20D96E84832}" destId="{327E7AB2-C04E-4C1F-911D-BBAA33D6A2CF}" srcOrd="1" destOrd="0" presId="urn:microsoft.com/office/officeart/2005/8/layout/vList5"/>
  </dgm:cxnLst>
  <dgm:bg>
    <a:noFill/>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7EDBE8-D5A7-420D-923E-ACA27F25F4CE}">
      <dsp:nvSpPr>
        <dsp:cNvPr id="0" name=""/>
        <dsp:cNvSpPr/>
      </dsp:nvSpPr>
      <dsp:spPr>
        <a:xfrm rot="5400000">
          <a:off x="5867373" y="-2369691"/>
          <a:ext cx="999553" cy="5992611"/>
        </a:xfrm>
        <a:prstGeom prst="round2Same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0" lvl="1" indent="-114300" algn="l" defTabSz="622300">
            <a:lnSpc>
              <a:spcPct val="90000"/>
            </a:lnSpc>
            <a:spcBef>
              <a:spcPct val="0"/>
            </a:spcBef>
            <a:spcAft>
              <a:spcPct val="15000"/>
            </a:spcAft>
            <a:buChar char="•"/>
          </a:pPr>
          <a:r>
            <a:rPr lang="en-US" sz="1400" kern="1200"/>
            <a:t>Explore our exquisite collection of handcrafted jewelry, including intricately designed earrings, necklaces, and bracelets. Each piece tells a story of skilled artisanship and timeless elegance, making it a perfect choice for those who appreciate unique accessories.</a:t>
          </a:r>
          <a:endParaRPr lang="en-US" sz="1400" b="1" i="0" kern="1200">
            <a:latin typeface="Gill Sans Nova" panose="020B0602020104020203" pitchFamily="34" charset="0"/>
            <a:cs typeface="Gill Sans SemiBold" panose="020B0502020104020203" pitchFamily="34" charset="-79"/>
          </a:endParaRPr>
        </a:p>
      </dsp:txBody>
      <dsp:txXfrm rot="-5400000">
        <a:off x="3370844" y="175632"/>
        <a:ext cx="5943817" cy="901965"/>
      </dsp:txXfrm>
    </dsp:sp>
    <dsp:sp modelId="{31FC899D-6B9C-4D1A-9119-B2C02F07D80D}">
      <dsp:nvSpPr>
        <dsp:cNvPr id="0" name=""/>
        <dsp:cNvSpPr/>
      </dsp:nvSpPr>
      <dsp:spPr>
        <a:xfrm>
          <a:off x="0" y="1893"/>
          <a:ext cx="3370844" cy="124944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rtl="0">
            <a:lnSpc>
              <a:spcPct val="90000"/>
            </a:lnSpc>
            <a:spcBef>
              <a:spcPct val="0"/>
            </a:spcBef>
            <a:spcAft>
              <a:spcPct val="35000"/>
            </a:spcAft>
            <a:buNone/>
          </a:pPr>
          <a:r>
            <a:rPr lang="en-IN" sz="3300" b="1" kern="1200"/>
            <a:t>Handmade Jewelry</a:t>
          </a:r>
          <a:endParaRPr lang="en-US" sz="3300" b="0" i="0" kern="1200">
            <a:latin typeface="Gill Sans Nova" panose="020B0602020104020203" pitchFamily="34" charset="0"/>
            <a:cs typeface="Gill Sans SemiBold" panose="020B0502020104020203" pitchFamily="34" charset="-79"/>
          </a:endParaRPr>
        </a:p>
      </dsp:txBody>
      <dsp:txXfrm>
        <a:off x="60993" y="62886"/>
        <a:ext cx="3248858" cy="1127455"/>
      </dsp:txXfrm>
    </dsp:sp>
    <dsp:sp modelId="{A328693F-0783-422E-A423-77396042502D}">
      <dsp:nvSpPr>
        <dsp:cNvPr id="0" name=""/>
        <dsp:cNvSpPr/>
      </dsp:nvSpPr>
      <dsp:spPr>
        <a:xfrm rot="5400000">
          <a:off x="5867373" y="-1057777"/>
          <a:ext cx="999553" cy="5992611"/>
        </a:xfrm>
        <a:prstGeom prst="round2Same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0" lvl="1" indent="-114300" algn="l" defTabSz="622300">
            <a:lnSpc>
              <a:spcPct val="90000"/>
            </a:lnSpc>
            <a:spcBef>
              <a:spcPct val="0"/>
            </a:spcBef>
            <a:spcAft>
              <a:spcPct val="15000"/>
            </a:spcAft>
            <a:buChar char="•"/>
          </a:pPr>
          <a:r>
            <a:rPr lang="en-US" sz="1400" kern="1200"/>
            <a:t>Immerse yourself in the world of artisanal home decor, featuring a diverse range of items such as handwoven textiles, decorative pottery, and intricately carved wooden artifacts. Our home decor products are a blend of tradition and modern aesthetics, adding character to any living space.</a:t>
          </a:r>
          <a:endParaRPr lang="en-US" sz="1400" b="1" i="0" kern="1200">
            <a:latin typeface="Gill Sans Nova" panose="020B0602020104020203" pitchFamily="34" charset="0"/>
            <a:cs typeface="Gill Sans SemiBold" panose="020B0502020104020203" pitchFamily="34" charset="-79"/>
          </a:endParaRPr>
        </a:p>
      </dsp:txBody>
      <dsp:txXfrm rot="-5400000">
        <a:off x="3370844" y="1487546"/>
        <a:ext cx="5943817" cy="901965"/>
      </dsp:txXfrm>
    </dsp:sp>
    <dsp:sp modelId="{67A2E47F-20A6-46DE-BB61-3F2F0F1636EF}">
      <dsp:nvSpPr>
        <dsp:cNvPr id="0" name=""/>
        <dsp:cNvSpPr/>
      </dsp:nvSpPr>
      <dsp:spPr>
        <a:xfrm>
          <a:off x="0" y="1313807"/>
          <a:ext cx="3370844" cy="124944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pPr>
          <a:r>
            <a:rPr lang="en-IN" sz="3300" b="1" kern="1200"/>
            <a:t>Home Decor</a:t>
          </a:r>
          <a:endParaRPr lang="en-US" sz="3300" b="0" i="0" kern="1200">
            <a:latin typeface="Gill Sans Nova" panose="020B0602020104020203" pitchFamily="34" charset="0"/>
            <a:cs typeface="Gill Sans SemiBold" panose="020B0502020104020203" pitchFamily="34" charset="-79"/>
          </a:endParaRPr>
        </a:p>
      </dsp:txBody>
      <dsp:txXfrm>
        <a:off x="60993" y="1374800"/>
        <a:ext cx="3248858" cy="1127455"/>
      </dsp:txXfrm>
    </dsp:sp>
    <dsp:sp modelId="{327E7AB2-C04E-4C1F-911D-BBAA33D6A2CF}">
      <dsp:nvSpPr>
        <dsp:cNvPr id="0" name=""/>
        <dsp:cNvSpPr/>
      </dsp:nvSpPr>
      <dsp:spPr>
        <a:xfrm rot="5400000">
          <a:off x="5867373" y="254136"/>
          <a:ext cx="999553" cy="5992611"/>
        </a:xfrm>
        <a:prstGeom prst="round2SameRect">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0" lvl="1" indent="-114300" algn="l" defTabSz="622300">
            <a:lnSpc>
              <a:spcPct val="90000"/>
            </a:lnSpc>
            <a:spcBef>
              <a:spcPct val="0"/>
            </a:spcBef>
            <a:spcAft>
              <a:spcPct val="15000"/>
            </a:spcAft>
            <a:buChar char="•"/>
          </a:pPr>
          <a:r>
            <a:rPr lang="en-US" sz="1400" kern="1200"/>
            <a:t>Discover the beauty of traditional art forms through our curated selection of art and crafts. From vibrant paintings to meticulously crafted sculptures, our collection showcases the talent and creativity of artisans, offering customers a glimpse into diverse cultural expressions.</a:t>
          </a:r>
          <a:endParaRPr lang="en-US" sz="1400" b="1" i="0" kern="1200">
            <a:latin typeface="Gill Sans Nova" panose="020B0602020104020203" pitchFamily="34" charset="0"/>
            <a:cs typeface="Gill Sans SemiBold" panose="020B0502020104020203" pitchFamily="34" charset="-79"/>
          </a:endParaRPr>
        </a:p>
      </dsp:txBody>
      <dsp:txXfrm rot="-5400000">
        <a:off x="3370844" y="2799459"/>
        <a:ext cx="5943817" cy="901965"/>
      </dsp:txXfrm>
    </dsp:sp>
    <dsp:sp modelId="{49C0C949-81C2-4F96-B733-CD90E976AA30}">
      <dsp:nvSpPr>
        <dsp:cNvPr id="0" name=""/>
        <dsp:cNvSpPr/>
      </dsp:nvSpPr>
      <dsp:spPr>
        <a:xfrm>
          <a:off x="0" y="2625721"/>
          <a:ext cx="3370844" cy="124944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pPr>
          <a:r>
            <a:rPr lang="en-IN" sz="3300" b="1" kern="1200"/>
            <a:t>Art &amp; Crafts</a:t>
          </a:r>
          <a:endParaRPr lang="en-US" sz="3300" b="0" i="0" kern="1200">
            <a:latin typeface="Gill Sans Nova" panose="020B0602020104020203" pitchFamily="34" charset="0"/>
            <a:cs typeface="Gill Sans SemiBold" panose="020B0502020104020203" pitchFamily="34" charset="-79"/>
          </a:endParaRPr>
        </a:p>
      </dsp:txBody>
      <dsp:txXfrm>
        <a:off x="60993" y="2686714"/>
        <a:ext cx="3248858" cy="112745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2/27/2024</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svg>
</file>

<file path=ppt/media/image4.jpg>
</file>

<file path=ppt/media/image5.jpg>
</file>

<file path=ppt/media/image6.jp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2/27/2024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2</a:t>
            </a:fld>
            <a:endParaRPr lang="en-US" dirty="0"/>
          </a:p>
        </p:txBody>
      </p:sp>
    </p:spTree>
    <p:extLst>
      <p:ext uri="{BB962C8B-B14F-4D97-AF65-F5344CB8AC3E}">
        <p14:creationId xmlns:p14="http://schemas.microsoft.com/office/powerpoint/2010/main" val="2915729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7</a:t>
            </a:fld>
            <a:endParaRPr lang="en-US" dirty="0"/>
          </a:p>
        </p:txBody>
      </p:sp>
    </p:spTree>
    <p:extLst>
      <p:ext uri="{BB962C8B-B14F-4D97-AF65-F5344CB8AC3E}">
        <p14:creationId xmlns:p14="http://schemas.microsoft.com/office/powerpoint/2010/main" val="140274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8</a:t>
            </a:fld>
            <a:endParaRPr lang="en-US" dirty="0"/>
          </a:p>
        </p:txBody>
      </p:sp>
    </p:spTree>
    <p:extLst>
      <p:ext uri="{BB962C8B-B14F-4D97-AF65-F5344CB8AC3E}">
        <p14:creationId xmlns:p14="http://schemas.microsoft.com/office/powerpoint/2010/main" val="3277221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9</a:t>
            </a:fld>
            <a:endParaRPr lang="en-US" dirty="0"/>
          </a:p>
        </p:txBody>
      </p:sp>
    </p:spTree>
    <p:extLst>
      <p:ext uri="{BB962C8B-B14F-4D97-AF65-F5344CB8AC3E}">
        <p14:creationId xmlns:p14="http://schemas.microsoft.com/office/powerpoint/2010/main" val="3150707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FF6408-DB49-798C-D5F9-7687D485DE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681F4C-D6CF-602C-39A4-11FA2C2282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229183-8728-9B70-BE3B-2AC1BE6BA30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B0F9F9E-D1DC-A204-4FD8-145135A439F6}"/>
              </a:ext>
            </a:extLst>
          </p:cNvPr>
          <p:cNvSpPr>
            <a:spLocks noGrp="1"/>
          </p:cNvSpPr>
          <p:nvPr>
            <p:ph type="sldNum" sz="quarter" idx="5"/>
          </p:nvPr>
        </p:nvSpPr>
        <p:spPr/>
        <p:txBody>
          <a:bodyPr/>
          <a:lstStyle/>
          <a:p>
            <a:fld id="{7C366290-4595-5745-A50F-D5EC13BAC604}" type="slidenum">
              <a:rPr lang="en-US" smtClean="0"/>
              <a:t>10</a:t>
            </a:fld>
            <a:endParaRPr lang="en-US" dirty="0"/>
          </a:p>
        </p:txBody>
      </p:sp>
    </p:spTree>
    <p:extLst>
      <p:ext uri="{BB962C8B-B14F-4D97-AF65-F5344CB8AC3E}">
        <p14:creationId xmlns:p14="http://schemas.microsoft.com/office/powerpoint/2010/main" val="15391269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3" name="Freeform: Shape 22">
            <a:extLst>
              <a:ext uri="{FF2B5EF4-FFF2-40B4-BE49-F238E27FC236}">
                <a16:creationId xmlns:a16="http://schemas.microsoft.com/office/drawing/2014/main" id="{84B8E19A-569B-855B-EBF8-C02F2998ABC8}"/>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3325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1976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20626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899277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p:nvPr>
        </p:nvSpPr>
        <p:spPr>
          <a:xfrm>
            <a:off x="63325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p:nvPr>
        </p:nvSpPr>
        <p:spPr>
          <a:xfrm>
            <a:off x="341976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p:nvPr>
        </p:nvSpPr>
        <p:spPr>
          <a:xfrm>
            <a:off x="620626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p:nvPr>
        </p:nvSpPr>
        <p:spPr>
          <a:xfrm>
            <a:off x="899277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35000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576072" y="355701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576072" y="399592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cxnSp>
        <p:nvCxnSpPr>
          <p:cNvPr id="10" name="Straight Connector 9">
            <a:extLst>
              <a:ext uri="{FF2B5EF4-FFF2-40B4-BE49-F238E27FC236}">
                <a16:creationId xmlns:a16="http://schemas.microsoft.com/office/drawing/2014/main" id="{D6E0E53F-80E4-D83A-8BC2-C22ED75540F5}"/>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478231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p:nvPr>
        </p:nvSpPr>
        <p:spPr>
          <a:xfrm>
            <a:off x="8860536" y="1911096"/>
            <a:ext cx="2944368"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3" name="Straight Connector 32">
            <a:extLst>
              <a:ext uri="{FF2B5EF4-FFF2-40B4-BE49-F238E27FC236}">
                <a16:creationId xmlns:a16="http://schemas.microsoft.com/office/drawing/2014/main" id="{E90718B6-F0C0-E7EE-D41F-B5CE6A11D72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430A716-DF40-A710-4FC7-CCCA4BD957F8}"/>
              </a:ext>
            </a:extLst>
          </p:cNvPr>
          <p:cNvSpPr/>
          <p:nvPr userDrawn="1"/>
        </p:nvSpPr>
        <p:spPr>
          <a:xfrm>
            <a:off x="6323595" y="0"/>
            <a:ext cx="5868404" cy="6164034"/>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
        <p:nvSpPr>
          <p:cNvPr id="48" name="Freeform: Shape 47">
            <a:extLst>
              <a:ext uri="{FF2B5EF4-FFF2-40B4-BE49-F238E27FC236}">
                <a16:creationId xmlns:a16="http://schemas.microsoft.com/office/drawing/2014/main" id="{EACA9FF1-6A56-9028-20F7-293A5DAC2547}"/>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BC3B985-E244-9B94-5C9B-8ED7DCD699F7}"/>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70432"/>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2FAB7-6DDF-86AA-6FF5-4EBD6234F2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2788521"/>
            <a:ext cx="6229530" cy="1325563"/>
          </a:xfrm>
        </p:spPr>
        <p:txBody>
          <a:bodyPr/>
          <a:lstStyle>
            <a:lvl1pPr algn="ct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Freeform: Shape 24">
            <a:extLst>
              <a:ext uri="{FF2B5EF4-FFF2-40B4-BE49-F238E27FC236}">
                <a16:creationId xmlns:a16="http://schemas.microsoft.com/office/drawing/2014/main" id="{070813B7-403A-9A3E-5E5C-44C1680DE4C3}"/>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6502620" cy="676656"/>
          </a:xfrm>
        </p:spPr>
        <p:txBody>
          <a:bodyPr anchor="b"/>
          <a:lstStyle>
            <a:lvl1pPr>
              <a:defRPr sz="4800"/>
            </a:lvl1pPr>
          </a:lstStyle>
          <a:p>
            <a:r>
              <a:rPr lang="en-US" dirty="0"/>
              <a:t>click to edit master title style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8" descr="Shape, circle&#10;&#10;Description automatically generated">
            <a:extLst>
              <a:ext uri="{FF2B5EF4-FFF2-40B4-BE49-F238E27FC236}">
                <a16:creationId xmlns:a16="http://schemas.microsoft.com/office/drawing/2014/main" id="{B5ED90D1-D640-D115-6711-35DE812FC014}"/>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6"/>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D6B97A1A-D605-738D-8C08-D97B3BBB5274}"/>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3078480"/>
            <a:ext cx="4840641" cy="1773555"/>
          </a:xfrm>
        </p:spPr>
        <p:txBody>
          <a:bodyPr anchor="b"/>
          <a:lstStyle>
            <a:lvl1pPr>
              <a:defRPr sz="60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05721041-CFF4-58F6-F8DE-DFDCD6CC6303}"/>
              </a:ext>
            </a:extLst>
          </p:cNvPr>
          <p:cNvSpPr>
            <a:spLocks noGrp="1"/>
          </p:cNvSpPr>
          <p:nvPr>
            <p:ph type="body" idx="1"/>
          </p:nvPr>
        </p:nvSpPr>
        <p:spPr>
          <a:xfrm>
            <a:off x="2560320" y="4852035"/>
            <a:ext cx="4840641" cy="551411"/>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Freeform: Shape 18">
            <a:extLst>
              <a:ext uri="{FF2B5EF4-FFF2-40B4-BE49-F238E27FC236}">
                <a16:creationId xmlns:a16="http://schemas.microsoft.com/office/drawing/2014/main" id="{1CC49F1D-4E95-A334-0DE1-5115637E40AF}"/>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10515600"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pic>
        <p:nvPicPr>
          <p:cNvPr id="26" name="Graphic 25">
            <a:extLst>
              <a:ext uri="{FF2B5EF4-FFF2-40B4-BE49-F238E27FC236}">
                <a16:creationId xmlns:a16="http://schemas.microsoft.com/office/drawing/2014/main" id="{9A083F98-8E0D-14F8-CA40-D0B5AB8037E2}"/>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p:nvPr>
        </p:nvSpPr>
        <p:spPr>
          <a:xfrm>
            <a:off x="3278188" y="2740025"/>
            <a:ext cx="5688012" cy="2028825"/>
          </a:xfrm>
        </p:spPr>
        <p:txBody>
          <a:bodyPr>
            <a:normAutofit/>
          </a:bodyPr>
          <a:lstStyle>
            <a:lvl1pPr marL="0" indent="0" algn="ctr">
              <a:lnSpc>
                <a:spcPct val="100000"/>
              </a:lnSpc>
              <a:spcBef>
                <a:spcPts val="0"/>
              </a:spcBef>
              <a:buNone/>
              <a:defRPr sz="2400"/>
            </a:lvl1pPr>
          </a:lstStyle>
          <a:p>
            <a:pPr lvl="0"/>
            <a:r>
              <a:rPr lang="en-US"/>
              <a:t>Click to edit Master text styles</a:t>
            </a:r>
          </a:p>
        </p:txBody>
      </p:sp>
      <p:sp>
        <p:nvSpPr>
          <p:cNvPr id="2" name="Title 1">
            <a:extLst>
              <a:ext uri="{FF2B5EF4-FFF2-40B4-BE49-F238E27FC236}">
                <a16:creationId xmlns:a16="http://schemas.microsoft.com/office/drawing/2014/main" id="{867817C7-4A09-9188-0BD5-838E3AD61F1A}"/>
              </a:ext>
            </a:extLst>
          </p:cNvPr>
          <p:cNvSpPr>
            <a:spLocks noGrp="1"/>
          </p:cNvSpPr>
          <p:nvPr>
            <p:ph type="title"/>
          </p:nvPr>
        </p:nvSpPr>
        <p:spPr>
          <a:xfrm>
            <a:off x="838200" y="1901952"/>
            <a:ext cx="10515600" cy="466344"/>
          </a:xfrm>
        </p:spPr>
        <p:txBody>
          <a:bodyPr/>
          <a:lstStyle>
            <a:lvl1pPr algn="ctr">
              <a:defRPr sz="2400" cap="all" baseline="0">
                <a:latin typeface="Gill Sans Nova" panose="020B0602020104020203" pitchFamily="34" charset="0"/>
              </a:defRPr>
            </a:lvl1pPr>
          </a:lstStyle>
          <a:p>
            <a:r>
              <a:rPr lang="en-US"/>
              <a:t>Click to edit Master title style</a:t>
            </a:r>
            <a:endParaRPr lang="en-US" dirty="0"/>
          </a:p>
        </p:txBody>
      </p:sp>
      <p:sp>
        <p:nvSpPr>
          <p:cNvPr id="22" name="Freeform: Shape 21">
            <a:extLst>
              <a:ext uri="{FF2B5EF4-FFF2-40B4-BE49-F238E27FC236}">
                <a16:creationId xmlns:a16="http://schemas.microsoft.com/office/drawing/2014/main" id="{83712F38-4391-A499-56E2-8F095A506D08}"/>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8" name="Freeform: Shape 27">
            <a:extLst>
              <a:ext uri="{FF2B5EF4-FFF2-40B4-BE49-F238E27FC236}">
                <a16:creationId xmlns:a16="http://schemas.microsoft.com/office/drawing/2014/main" id="{B1BA04E2-C77D-D0F1-EC03-2F832DFA5498}"/>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7786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4412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43493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926040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8" name="Freeform: Shape 17">
            <a:extLst>
              <a:ext uri="{FF2B5EF4-FFF2-40B4-BE49-F238E27FC236}">
                <a16:creationId xmlns:a16="http://schemas.microsoft.com/office/drawing/2014/main" id="{F0A8F0DB-3D3D-DC0F-84AC-4386B58AD6E5}"/>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p:txBody>
          <a:bodyPr/>
          <a:lstStyle/>
          <a:p>
            <a:r>
              <a:rPr lang="en-US" dirty="0"/>
              <a:t>HOME-CAVE</a:t>
            </a:r>
          </a:p>
        </p:txBody>
      </p:sp>
      <p:sp>
        <p:nvSpPr>
          <p:cNvPr id="3" name="Subtitle 2">
            <a:extLst>
              <a:ext uri="{FF2B5EF4-FFF2-40B4-BE49-F238E27FC236}">
                <a16:creationId xmlns:a16="http://schemas.microsoft.com/office/drawing/2014/main" id="{CA0D2251-7AFE-1B36-778C-D116EDBB7FDE}"/>
              </a:ext>
            </a:extLst>
          </p:cNvPr>
          <p:cNvSpPr>
            <a:spLocks noGrp="1"/>
          </p:cNvSpPr>
          <p:nvPr>
            <p:ph type="subTitle" idx="1"/>
          </p:nvPr>
        </p:nvSpPr>
        <p:spPr/>
        <p:txBody>
          <a:bodyPr/>
          <a:lstStyle/>
          <a:p>
            <a:r>
              <a:rPr lang="en-US" dirty="0"/>
              <a:t>Online-handicraft-store</a:t>
            </a:r>
          </a:p>
        </p:txBody>
      </p:sp>
    </p:spTree>
    <p:extLst>
      <p:ext uri="{BB962C8B-B14F-4D97-AF65-F5344CB8AC3E}">
        <p14:creationId xmlns:p14="http://schemas.microsoft.com/office/powerpoint/2010/main" val="417536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EFE397-E961-CDC8-1B75-9BE021FE1C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4628C1-8A9F-7BC4-57A5-63BEAB07B486}"/>
              </a:ext>
            </a:extLst>
          </p:cNvPr>
          <p:cNvSpPr>
            <a:spLocks noGrp="1"/>
          </p:cNvSpPr>
          <p:nvPr>
            <p:ph type="title"/>
          </p:nvPr>
        </p:nvSpPr>
        <p:spPr>
          <a:xfrm>
            <a:off x="576071" y="704088"/>
            <a:ext cx="6502620" cy="676656"/>
          </a:xfrm>
        </p:spPr>
        <p:txBody>
          <a:bodyPr anchor="b">
            <a:normAutofit/>
          </a:bodyPr>
          <a:lstStyle/>
          <a:p>
            <a:r>
              <a:rPr lang="en-IN" sz="4100" b="1"/>
              <a:t>Customization Options</a:t>
            </a:r>
          </a:p>
        </p:txBody>
      </p:sp>
      <p:sp>
        <p:nvSpPr>
          <p:cNvPr id="18" name="Text Placeholder 16">
            <a:extLst>
              <a:ext uri="{FF2B5EF4-FFF2-40B4-BE49-F238E27FC236}">
                <a16:creationId xmlns:a16="http://schemas.microsoft.com/office/drawing/2014/main" id="{FCD1CF90-2887-DE8B-9DB7-82824620C3F3}"/>
              </a:ext>
            </a:extLst>
          </p:cNvPr>
          <p:cNvSpPr>
            <a:spLocks noGrp="1"/>
          </p:cNvSpPr>
          <p:nvPr>
            <p:ph type="body" sz="half" idx="2"/>
          </p:nvPr>
        </p:nvSpPr>
        <p:spPr>
          <a:xfrm>
            <a:off x="576072" y="1947671"/>
            <a:ext cx="4572000" cy="4070729"/>
          </a:xfrm>
        </p:spPr>
        <p:txBody>
          <a:bodyPr>
            <a:normAutofit/>
          </a:bodyPr>
          <a:lstStyle/>
          <a:p>
            <a:r>
              <a:rPr lang="en-US" dirty="0"/>
              <a:t>Embracing individuality, we offer customization options for select products, allowing customers to personalize their purchases. This be spoke approach enhances the connection between customers and the artisans, resulting in meaningful, one-of-a-kind creations.</a:t>
            </a:r>
          </a:p>
          <a:p>
            <a:pPr>
              <a:spcAft>
                <a:spcPts val="600"/>
              </a:spcAft>
            </a:pPr>
            <a:endParaRPr lang="en-IN" dirty="0"/>
          </a:p>
        </p:txBody>
      </p:sp>
      <p:pic>
        <p:nvPicPr>
          <p:cNvPr id="6" name="Picture 5" descr="A group of baskets with plants in them&#10;&#10;Description automatically generated">
            <a:extLst>
              <a:ext uri="{FF2B5EF4-FFF2-40B4-BE49-F238E27FC236}">
                <a16:creationId xmlns:a16="http://schemas.microsoft.com/office/drawing/2014/main" id="{8FE4D3C0-6C9A-5816-1231-6AF178FA22CC}"/>
              </a:ext>
            </a:extLst>
          </p:cNvPr>
          <p:cNvPicPr>
            <a:picLocks noChangeAspect="1"/>
          </p:cNvPicPr>
          <p:nvPr/>
        </p:nvPicPr>
        <p:blipFill rotWithShape="1">
          <a:blip r:embed="rId3"/>
          <a:srcRect l="27281"/>
          <a:stretch/>
        </p:blipFill>
        <p:spPr>
          <a:xfrm>
            <a:off x="7815470" y="10"/>
            <a:ext cx="4376530" cy="601839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noFill/>
        </p:spPr>
      </p:pic>
      <p:sp>
        <p:nvSpPr>
          <p:cNvPr id="23" name="Date Placeholder 4">
            <a:extLst>
              <a:ext uri="{FF2B5EF4-FFF2-40B4-BE49-F238E27FC236}">
                <a16:creationId xmlns:a16="http://schemas.microsoft.com/office/drawing/2014/main" id="{C1753BE9-1A4F-188E-13B4-468A05C13D9B}"/>
              </a:ext>
            </a:extLst>
          </p:cNvPr>
          <p:cNvSpPr>
            <a:spLocks noGrp="1"/>
          </p:cNvSpPr>
          <p:nvPr>
            <p:ph type="dt" sz="half" idx="10"/>
          </p:nvPr>
        </p:nvSpPr>
        <p:spPr>
          <a:xfrm>
            <a:off x="365760" y="6464808"/>
            <a:ext cx="987552" cy="310896"/>
          </a:xfrm>
        </p:spPr>
        <p:txBody>
          <a:bodyPr/>
          <a:lstStyle/>
          <a:p>
            <a:pPr>
              <a:spcAft>
                <a:spcPts val="600"/>
              </a:spcAft>
            </a:pPr>
            <a:r>
              <a:rPr lang="en-US"/>
              <a:t>20XX</a:t>
            </a:r>
          </a:p>
        </p:txBody>
      </p:sp>
      <p:sp>
        <p:nvSpPr>
          <p:cNvPr id="25" name="Footer Placeholder 5">
            <a:extLst>
              <a:ext uri="{FF2B5EF4-FFF2-40B4-BE49-F238E27FC236}">
                <a16:creationId xmlns:a16="http://schemas.microsoft.com/office/drawing/2014/main" id="{0BB60E77-DECD-75A8-BDA9-6001720917A9}"/>
              </a:ext>
            </a:extLst>
          </p:cNvPr>
          <p:cNvSpPr>
            <a:spLocks noGrp="1"/>
          </p:cNvSpPr>
          <p:nvPr>
            <p:ph type="ftr" sz="quarter" idx="11"/>
          </p:nvPr>
        </p:nvSpPr>
        <p:spPr>
          <a:xfrm>
            <a:off x="4379976" y="6464808"/>
            <a:ext cx="3438144" cy="310896"/>
          </a:xfrm>
        </p:spPr>
        <p:txBody>
          <a:bodyPr/>
          <a:lstStyle/>
          <a:p>
            <a:pPr>
              <a:spcAft>
                <a:spcPts val="600"/>
              </a:spcAft>
            </a:pPr>
            <a:r>
              <a:rPr lang="en-US"/>
              <a:t>presentation title</a:t>
            </a:r>
          </a:p>
        </p:txBody>
      </p:sp>
      <p:sp>
        <p:nvSpPr>
          <p:cNvPr id="10" name="Slide Number Placeholder 9">
            <a:extLst>
              <a:ext uri="{FF2B5EF4-FFF2-40B4-BE49-F238E27FC236}">
                <a16:creationId xmlns:a16="http://schemas.microsoft.com/office/drawing/2014/main" id="{B41F0904-97ED-5CCE-4F84-DB7097A523E2}"/>
              </a:ext>
            </a:extLst>
          </p:cNvPr>
          <p:cNvSpPr>
            <a:spLocks noGrp="1"/>
          </p:cNvSpPr>
          <p:nvPr>
            <p:ph type="sldNum" sz="quarter" idx="12"/>
          </p:nvPr>
        </p:nvSpPr>
        <p:spPr>
          <a:xfrm>
            <a:off x="11027664" y="6464808"/>
            <a:ext cx="987552" cy="310896"/>
          </a:xfrm>
        </p:spPr>
        <p:txBody>
          <a:bodyPr anchor="ctr">
            <a:normAutofit/>
          </a:bodyPr>
          <a:lstStyle/>
          <a:p>
            <a:pPr>
              <a:spcAft>
                <a:spcPts val="600"/>
              </a:spcAft>
            </a:pPr>
            <a:fld id="{58FB4751-880F-D840-AAA9-3A15815CC996}" type="slidenum">
              <a:rPr lang="en-US" smtClean="0"/>
              <a:pPr>
                <a:spcAft>
                  <a:spcPts val="600"/>
                </a:spcAft>
              </a:pPr>
              <a:t>10</a:t>
            </a:fld>
            <a:endParaRPr lang="en-US"/>
          </a:p>
        </p:txBody>
      </p:sp>
    </p:spTree>
    <p:extLst>
      <p:ext uri="{BB962C8B-B14F-4D97-AF65-F5344CB8AC3E}">
        <p14:creationId xmlns:p14="http://schemas.microsoft.com/office/powerpoint/2010/main" val="868522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0ADE49E-7CC1-6704-5852-FAE992A0EEC4}"/>
              </a:ext>
            </a:extLst>
          </p:cNvPr>
          <p:cNvSpPr>
            <a:spLocks noGrp="1"/>
          </p:cNvSpPr>
          <p:nvPr>
            <p:ph sz="half" idx="1"/>
          </p:nvPr>
        </p:nvSpPr>
        <p:spPr>
          <a:xfrm>
            <a:off x="838200" y="1825625"/>
            <a:ext cx="5181600" cy="4351338"/>
          </a:xfrm>
        </p:spPr>
        <p:txBody>
          <a:bodyPr>
            <a:normAutofit/>
          </a:bodyPr>
          <a:lstStyle/>
          <a:p>
            <a:pPr>
              <a:spcAft>
                <a:spcPts val="800"/>
              </a:spcAft>
            </a:pPr>
            <a:r>
              <a:rPr lang="en-IN" kern="100" dirty="0">
                <a:effectLst/>
              </a:rPr>
              <a:t>So, we are going to create a website that offers authentic handmade products sold by independent entrepreneur, craftsmen, etc. Which will benefit both sellers and buyers.</a:t>
            </a:r>
          </a:p>
          <a:p>
            <a:endParaRPr lang="en-US" dirty="0"/>
          </a:p>
        </p:txBody>
      </p:sp>
      <p:pic>
        <p:nvPicPr>
          <p:cNvPr id="1026" name="Picture 2" descr="Websites For Selling Crafts And Handmade Products Cratejoy, 55% OFF">
            <a:extLst>
              <a:ext uri="{FF2B5EF4-FFF2-40B4-BE49-F238E27FC236}">
                <a16:creationId xmlns:a16="http://schemas.microsoft.com/office/drawing/2014/main" id="{2B0A4942-CDB3-AE05-49A6-BC9F184E9C1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65" r="-1" b="-1"/>
          <a:stretch/>
        </p:blipFill>
        <p:spPr bwMode="auto">
          <a:xfrm>
            <a:off x="6172200" y="1825625"/>
            <a:ext cx="5181600" cy="4351338"/>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90EE3569-F451-360A-870F-C2F3992E9A8C}"/>
              </a:ext>
            </a:extLst>
          </p:cNvPr>
          <p:cNvSpPr>
            <a:spLocks noGrp="1"/>
          </p:cNvSpPr>
          <p:nvPr>
            <p:ph type="dt" sz="half" idx="10"/>
          </p:nvPr>
        </p:nvSpPr>
        <p:spPr>
          <a:xfrm>
            <a:off x="365760" y="6464808"/>
            <a:ext cx="987552" cy="310896"/>
          </a:xfrm>
        </p:spPr>
        <p:txBody>
          <a:bodyPr anchor="ctr">
            <a:normAutofit/>
          </a:bodyPr>
          <a:lstStyle/>
          <a:p>
            <a:pPr>
              <a:spcAft>
                <a:spcPts val="600"/>
              </a:spcAft>
            </a:pPr>
            <a:r>
              <a:rPr lang="en-US" dirty="0"/>
              <a:t>20XX</a:t>
            </a:r>
            <a:endParaRPr lang="en-US"/>
          </a:p>
        </p:txBody>
      </p:sp>
      <p:sp>
        <p:nvSpPr>
          <p:cNvPr id="5" name="Footer Placeholder 4">
            <a:extLst>
              <a:ext uri="{FF2B5EF4-FFF2-40B4-BE49-F238E27FC236}">
                <a16:creationId xmlns:a16="http://schemas.microsoft.com/office/drawing/2014/main" id="{79E5D029-257A-C084-D723-B5E115AFEAF9}"/>
              </a:ext>
            </a:extLst>
          </p:cNvPr>
          <p:cNvSpPr>
            <a:spLocks noGrp="1"/>
          </p:cNvSpPr>
          <p:nvPr>
            <p:ph type="ftr" sz="quarter" idx="11"/>
          </p:nvPr>
        </p:nvSpPr>
        <p:spPr>
          <a:xfrm>
            <a:off x="4379976" y="6464808"/>
            <a:ext cx="3438144" cy="310896"/>
          </a:xfrm>
        </p:spPr>
        <p:txBody>
          <a:bodyPr anchor="ctr">
            <a:normAutofit/>
          </a:bodyPr>
          <a:lstStyle/>
          <a:p>
            <a:pPr>
              <a:spcAft>
                <a:spcPts val="600"/>
              </a:spcAft>
            </a:pPr>
            <a:r>
              <a:rPr lang="en-US" dirty="0"/>
              <a:t>presentation title</a:t>
            </a:r>
            <a:endParaRPr lang="en-US"/>
          </a:p>
        </p:txBody>
      </p:sp>
      <p:sp>
        <p:nvSpPr>
          <p:cNvPr id="6" name="Slide Number Placeholder 5">
            <a:extLst>
              <a:ext uri="{FF2B5EF4-FFF2-40B4-BE49-F238E27FC236}">
                <a16:creationId xmlns:a16="http://schemas.microsoft.com/office/drawing/2014/main" id="{18B697A5-63AE-CFF2-701C-13C0448CEBA9}"/>
              </a:ext>
            </a:extLst>
          </p:cNvPr>
          <p:cNvSpPr>
            <a:spLocks noGrp="1"/>
          </p:cNvSpPr>
          <p:nvPr>
            <p:ph type="sldNum" sz="quarter" idx="12"/>
          </p:nvPr>
        </p:nvSpPr>
        <p:spPr>
          <a:xfrm>
            <a:off x="11027664" y="6464808"/>
            <a:ext cx="987552" cy="310896"/>
          </a:xfrm>
        </p:spPr>
        <p:txBody>
          <a:bodyPr anchor="ctr">
            <a:normAutofit/>
          </a:bodyPr>
          <a:lstStyle/>
          <a:p>
            <a:pPr>
              <a:spcAft>
                <a:spcPts val="600"/>
              </a:spcAft>
            </a:pPr>
            <a:fld id="{58FB4751-880F-D840-AAA9-3A15815CC996}" type="slidenum">
              <a:rPr lang="en-US" smtClean="0"/>
              <a:pPr>
                <a:spcAft>
                  <a:spcPts val="600"/>
                </a:spcAft>
              </a:pPr>
              <a:t>11</a:t>
            </a:fld>
            <a:endParaRPr lang="en-US"/>
          </a:p>
        </p:txBody>
      </p:sp>
      <p:sp>
        <p:nvSpPr>
          <p:cNvPr id="3" name="Title 2">
            <a:extLst>
              <a:ext uri="{FF2B5EF4-FFF2-40B4-BE49-F238E27FC236}">
                <a16:creationId xmlns:a16="http://schemas.microsoft.com/office/drawing/2014/main" id="{FA7AB109-D696-F27C-BD95-5BEBCF3AC000}"/>
              </a:ext>
            </a:extLst>
          </p:cNvPr>
          <p:cNvSpPr>
            <a:spLocks noGrp="1"/>
          </p:cNvSpPr>
          <p:nvPr>
            <p:ph type="title"/>
          </p:nvPr>
        </p:nvSpPr>
        <p:spPr>
          <a:xfrm>
            <a:off x="576071" y="704088"/>
            <a:ext cx="9144000" cy="676656"/>
          </a:xfrm>
        </p:spPr>
        <p:txBody>
          <a:bodyPr anchor="b">
            <a:normAutofit/>
          </a:bodyPr>
          <a:lstStyle/>
          <a:p>
            <a:r>
              <a:rPr lang="en-US" sz="4100"/>
              <a:t>summary</a:t>
            </a:r>
          </a:p>
        </p:txBody>
      </p:sp>
    </p:spTree>
    <p:extLst>
      <p:ext uri="{BB962C8B-B14F-4D97-AF65-F5344CB8AC3E}">
        <p14:creationId xmlns:p14="http://schemas.microsoft.com/office/powerpoint/2010/main" val="34182068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a:xfrm>
            <a:off x="1524000" y="1170432"/>
            <a:ext cx="9144000" cy="2753386"/>
          </a:xfrm>
        </p:spPr>
        <p:txBody>
          <a:bodyPr/>
          <a:lstStyle/>
          <a:p>
            <a:r>
              <a:rPr lang="en-US" dirty="0"/>
              <a:t>Thank you </a:t>
            </a:r>
          </a:p>
        </p:txBody>
      </p:sp>
    </p:spTree>
    <p:extLst>
      <p:ext uri="{BB962C8B-B14F-4D97-AF65-F5344CB8AC3E}">
        <p14:creationId xmlns:p14="http://schemas.microsoft.com/office/powerpoint/2010/main" val="2577936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878135-3F5C-BB53-0082-122956799B79}"/>
              </a:ext>
            </a:extLst>
          </p:cNvPr>
          <p:cNvSpPr>
            <a:spLocks noGrp="1"/>
          </p:cNvSpPr>
          <p:nvPr>
            <p:ph type="title"/>
          </p:nvPr>
        </p:nvSpPr>
        <p:spPr/>
        <p:txBody>
          <a:bodyPr/>
          <a:lstStyle/>
          <a:p>
            <a:r>
              <a:rPr lang="en-US" dirty="0"/>
              <a:t>TEAM</a:t>
            </a:r>
          </a:p>
        </p:txBody>
      </p:sp>
      <p:graphicFrame>
        <p:nvGraphicFramePr>
          <p:cNvPr id="2" name="Table 4">
            <a:extLst>
              <a:ext uri="{FF2B5EF4-FFF2-40B4-BE49-F238E27FC236}">
                <a16:creationId xmlns:a16="http://schemas.microsoft.com/office/drawing/2014/main" id="{14883AB6-E6D8-70A9-3CCB-61E120FC6000}"/>
              </a:ext>
            </a:extLst>
          </p:cNvPr>
          <p:cNvGraphicFramePr>
            <a:graphicFrameLocks noGrp="1"/>
          </p:cNvGraphicFramePr>
          <p:nvPr>
            <p:ph idx="1"/>
            <p:extLst>
              <p:ext uri="{D42A27DB-BD31-4B8C-83A1-F6EECF244321}">
                <p14:modId xmlns:p14="http://schemas.microsoft.com/office/powerpoint/2010/main" val="808693340"/>
              </p:ext>
            </p:extLst>
          </p:nvPr>
        </p:nvGraphicFramePr>
        <p:xfrm>
          <a:off x="7791450" y="1169988"/>
          <a:ext cx="4132263" cy="3918379"/>
        </p:xfrm>
        <a:graphic>
          <a:graphicData uri="http://schemas.openxmlformats.org/drawingml/2006/table">
            <a:tbl>
              <a:tblPr firstRow="1" bandRow="1"/>
              <a:tblGrid>
                <a:gridCol w="4132263">
                  <a:extLst>
                    <a:ext uri="{9D8B030D-6E8A-4147-A177-3AD203B41FA5}">
                      <a16:colId xmlns:a16="http://schemas.microsoft.com/office/drawing/2014/main" val="1563570424"/>
                    </a:ext>
                  </a:extLst>
                </a:gridCol>
              </a:tblGrid>
              <a:tr h="755631">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NANDINI</a:t>
                      </a:r>
                    </a:p>
                    <a:p>
                      <a:pPr algn="r"/>
                      <a:r>
                        <a:rPr lang="en-US" sz="1800" dirty="0">
                          <a:latin typeface="+mj-lt"/>
                        </a:rPr>
                        <a:t>2210030048</a:t>
                      </a:r>
                    </a:p>
                  </a:txBody>
                  <a:tcPr>
                    <a:lnL w="12700" cmpd="sng">
                      <a:noFill/>
                      <a:prstDash val="solid"/>
                    </a:lnL>
                    <a:lnR w="12700" cmpd="sng">
                      <a:noFill/>
                      <a:prstDash val="solid"/>
                    </a:lnR>
                    <a:lnT w="12700" cmpd="sng">
                      <a:noFill/>
                      <a:prstDash val="soli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9471877"/>
                  </a:ext>
                </a:extLst>
              </a:tr>
              <a:tr h="1054249">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NAGA RANI</a:t>
                      </a:r>
                    </a:p>
                    <a:p>
                      <a:pPr marL="0" algn="r" defTabSz="914400" rtl="0" eaLnBrk="1" latinLnBrk="0" hangingPunct="1"/>
                      <a:r>
                        <a:rPr lang="en-US" sz="1800" kern="1200" dirty="0">
                          <a:solidFill>
                            <a:schemeClr val="tx1"/>
                          </a:solidFill>
                          <a:latin typeface="+mj-lt"/>
                          <a:ea typeface="+mn-ea"/>
                          <a:cs typeface="+mn-cs"/>
                        </a:rPr>
                        <a:t>2210030030</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36238222"/>
                  </a:ext>
                </a:extLst>
              </a:tr>
              <a:tr h="1075765">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AMRUTHA</a:t>
                      </a:r>
                    </a:p>
                    <a:p>
                      <a:pPr marL="0" algn="r" defTabSz="914400" rtl="0" eaLnBrk="1" latinLnBrk="0" hangingPunct="1"/>
                      <a:r>
                        <a:rPr lang="en-US" sz="1800" kern="1200" dirty="0">
                          <a:solidFill>
                            <a:schemeClr val="tx1"/>
                          </a:solidFill>
                          <a:latin typeface="+mj-lt"/>
                          <a:ea typeface="+mn-ea"/>
                          <a:cs typeface="+mn-cs"/>
                        </a:rPr>
                        <a:t>2210030036</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4452646"/>
                  </a:ext>
                </a:extLst>
              </a:tr>
              <a:tr h="1032734">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MANOGNA</a:t>
                      </a:r>
                    </a:p>
                    <a:p>
                      <a:pPr marL="0" algn="r" defTabSz="914400" rtl="0" eaLnBrk="1" latinLnBrk="0" hangingPunct="1"/>
                      <a:r>
                        <a:rPr lang="en-US" sz="1800" kern="1200" dirty="0">
                          <a:solidFill>
                            <a:schemeClr val="tx1"/>
                          </a:solidFill>
                          <a:latin typeface="+mj-lt"/>
                          <a:ea typeface="+mn-ea"/>
                          <a:cs typeface="+mn-cs"/>
                        </a:rPr>
                        <a:t>2210030016</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90977400"/>
                  </a:ext>
                </a:extLst>
              </a:tr>
            </a:tbl>
          </a:graphicData>
        </a:graphic>
      </p:graphicFrame>
    </p:spTree>
    <p:extLst>
      <p:ext uri="{BB962C8B-B14F-4D97-AF65-F5344CB8AC3E}">
        <p14:creationId xmlns:p14="http://schemas.microsoft.com/office/powerpoint/2010/main" val="3474133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576072" y="1947671"/>
            <a:ext cx="4572000" cy="4070729"/>
          </a:xfrm>
        </p:spPr>
        <p:txBody>
          <a:bodyPr>
            <a:normAutofit/>
          </a:bodyPr>
          <a:lstStyle/>
          <a:p>
            <a:pPr>
              <a:spcAft>
                <a:spcPts val="800"/>
              </a:spcAft>
            </a:pPr>
            <a:r>
              <a:rPr lang="en-US" kern="100">
                <a:effectLst/>
              </a:rPr>
              <a:t>The "ONLINE HANDICRAFTS STORE" project aims to create a web application for individual artisans to sell their unique handicrafts online, homely food, etc. The platform provides a quality service for shoppers and sellers, allowing users to register, sell, and place orders.</a:t>
            </a:r>
            <a:endParaRPr lang="en-IN" kern="100">
              <a:effectLst/>
            </a:endParaRPr>
          </a:p>
          <a:p>
            <a:endParaRPr lang="en-US" dirty="0"/>
          </a:p>
        </p:txBody>
      </p:sp>
      <p:sp>
        <p:nvSpPr>
          <p:cNvPr id="2" name="Date Placeholder 1">
            <a:extLst>
              <a:ext uri="{FF2B5EF4-FFF2-40B4-BE49-F238E27FC236}">
                <a16:creationId xmlns:a16="http://schemas.microsoft.com/office/drawing/2014/main" id="{DA884D8B-635B-7402-1437-04A104C24B54}"/>
              </a:ext>
            </a:extLst>
          </p:cNvPr>
          <p:cNvSpPr>
            <a:spLocks noGrp="1"/>
          </p:cNvSpPr>
          <p:nvPr>
            <p:ph type="dt" sz="half" idx="10"/>
          </p:nvPr>
        </p:nvSpPr>
        <p:spPr>
          <a:xfrm>
            <a:off x="365760" y="6464808"/>
            <a:ext cx="987552" cy="310896"/>
          </a:xfrm>
        </p:spPr>
        <p:txBody>
          <a:bodyPr anchor="ctr">
            <a:normAutofit/>
          </a:bodyPr>
          <a:lstStyle/>
          <a:p>
            <a:pPr>
              <a:spcAft>
                <a:spcPts val="600"/>
              </a:spcAft>
            </a:pPr>
            <a:r>
              <a:rPr lang="en-US" dirty="0"/>
              <a:t>20XX</a:t>
            </a:r>
            <a:endParaRPr lang="en-US"/>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a:xfrm>
            <a:off x="4379976" y="6464808"/>
            <a:ext cx="3438144" cy="310896"/>
          </a:xfrm>
        </p:spPr>
        <p:txBody>
          <a:bodyPr anchor="ctr">
            <a:normAutofit/>
          </a:bodyPr>
          <a:lstStyle/>
          <a:p>
            <a:pPr>
              <a:spcAft>
                <a:spcPts val="600"/>
              </a:spcAft>
            </a:pPr>
            <a:r>
              <a:rPr lang="en-US" dirty="0"/>
              <a:t>presentation title</a:t>
            </a:r>
            <a:endParaRPr lang="en-US"/>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a:xfrm>
            <a:off x="11027664" y="6464808"/>
            <a:ext cx="987552" cy="310896"/>
          </a:xfrm>
        </p:spPr>
        <p:txBody>
          <a:bodyPr anchor="ctr">
            <a:normAutofit/>
          </a:bodyPr>
          <a:lstStyle/>
          <a:p>
            <a:pPr>
              <a:spcAft>
                <a:spcPts val="600"/>
              </a:spcAft>
            </a:pPr>
            <a:fld id="{58FB4751-880F-D840-AAA9-3A15815CC996}" type="slidenum">
              <a:rPr lang="en-US" smtClean="0"/>
              <a:pPr>
                <a:spcAft>
                  <a:spcPts val="600"/>
                </a:spcAft>
              </a:pPr>
              <a:t>3</a:t>
            </a:fld>
            <a:endParaRPr lang="en-US"/>
          </a:p>
        </p:txBody>
      </p:sp>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576071" y="704088"/>
            <a:ext cx="9144000" cy="676656"/>
          </a:xfrm>
        </p:spPr>
        <p:txBody>
          <a:bodyPr anchor="b">
            <a:normAutofit/>
          </a:bodyPr>
          <a:lstStyle/>
          <a:p>
            <a:r>
              <a:rPr lang="en-US" sz="4100" dirty="0"/>
              <a:t>Introduction</a:t>
            </a:r>
          </a:p>
        </p:txBody>
      </p:sp>
      <p:pic>
        <p:nvPicPr>
          <p:cNvPr id="10" name="Picture Placeholder 9" descr="A small table with a peacock design on it&#10;&#10;Description automatically generated">
            <a:extLst>
              <a:ext uri="{FF2B5EF4-FFF2-40B4-BE49-F238E27FC236}">
                <a16:creationId xmlns:a16="http://schemas.microsoft.com/office/drawing/2014/main" id="{ED67C11E-E665-3B59-E17D-6EDF2D7B1E72}"/>
              </a:ext>
            </a:extLst>
          </p:cNvPr>
          <p:cNvPicPr>
            <a:picLocks noGrp="1" noChangeAspect="1"/>
          </p:cNvPicPr>
          <p:nvPr>
            <p:ph type="pic" idx="1"/>
          </p:nvPr>
        </p:nvPicPr>
        <p:blipFill rotWithShape="1">
          <a:blip r:embed="rId2"/>
          <a:srcRect l="2331" r="6203" b="2"/>
          <a:stretch/>
        </p:blipFill>
        <p:spPr>
          <a:xfrm>
            <a:off x="6646264" y="10"/>
            <a:ext cx="5545736" cy="6063082"/>
          </a:xfrm>
          <a:noFill/>
        </p:spPr>
      </p:pic>
    </p:spTree>
    <p:extLst>
      <p:ext uri="{BB962C8B-B14F-4D97-AF65-F5344CB8AC3E}">
        <p14:creationId xmlns:p14="http://schemas.microsoft.com/office/powerpoint/2010/main" val="3435077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7AF6-2477-81EC-D1BC-43FD72DF18F6}"/>
              </a:ext>
            </a:extLst>
          </p:cNvPr>
          <p:cNvSpPr>
            <a:spLocks noGrp="1"/>
          </p:cNvSpPr>
          <p:nvPr>
            <p:ph type="ctrTitle"/>
          </p:nvPr>
        </p:nvSpPr>
        <p:spPr>
          <a:xfrm>
            <a:off x="1524000" y="1170432"/>
            <a:ext cx="9144000" cy="1420368"/>
          </a:xfrm>
        </p:spPr>
        <p:txBody>
          <a:bodyPr anchor="b">
            <a:normAutofit/>
          </a:bodyPr>
          <a:lstStyle/>
          <a:p>
            <a:r>
              <a:rPr lang="en-US" dirty="0"/>
              <a:t>primary goals</a:t>
            </a:r>
          </a:p>
        </p:txBody>
      </p:sp>
      <p:sp>
        <p:nvSpPr>
          <p:cNvPr id="8" name="Subtitle 2">
            <a:extLst>
              <a:ext uri="{FF2B5EF4-FFF2-40B4-BE49-F238E27FC236}">
                <a16:creationId xmlns:a16="http://schemas.microsoft.com/office/drawing/2014/main" id="{3085640F-AF5A-2611-9A89-CE7E53BE8D6D}"/>
              </a:ext>
            </a:extLst>
          </p:cNvPr>
          <p:cNvSpPr>
            <a:spLocks noGrp="1"/>
          </p:cNvSpPr>
          <p:nvPr>
            <p:ph type="subTitle" idx="1"/>
          </p:nvPr>
        </p:nvSpPr>
        <p:spPr>
          <a:xfrm>
            <a:off x="1524000" y="2809875"/>
            <a:ext cx="9144000" cy="1876425"/>
          </a:xfrm>
        </p:spPr>
        <p:txBody>
          <a:bodyPr>
            <a:normAutofit/>
          </a:bodyPr>
          <a:lstStyle/>
          <a:p>
            <a:r>
              <a:rPr lang="en-US" sz="2000" dirty="0"/>
              <a:t>The aim is to incorporate modern technology to provide artisans with a platform to</a:t>
            </a:r>
          </a:p>
          <a:p>
            <a:r>
              <a:rPr lang="en-US" sz="2000" dirty="0"/>
              <a:t>showcase their skills of crafts and cater to a wider range of audiences. This approach</a:t>
            </a:r>
          </a:p>
          <a:p>
            <a:r>
              <a:rPr lang="en-US" sz="2000" dirty="0"/>
              <a:t>reduces the cost of acquiring a middleman and provides an opportunity for a greater</a:t>
            </a:r>
          </a:p>
          <a:p>
            <a:r>
              <a:rPr lang="en-US" sz="2000" dirty="0"/>
              <a:t>profit margin for the sellers.</a:t>
            </a:r>
          </a:p>
        </p:txBody>
      </p:sp>
    </p:spTree>
    <p:extLst>
      <p:ext uri="{BB962C8B-B14F-4D97-AF65-F5344CB8AC3E}">
        <p14:creationId xmlns:p14="http://schemas.microsoft.com/office/powerpoint/2010/main" val="520000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F5768EFB-B317-47EA-C969-D365EB136882}"/>
              </a:ext>
            </a:extLst>
          </p:cNvPr>
          <p:cNvSpPr>
            <a:spLocks noGrp="1"/>
          </p:cNvSpPr>
          <p:nvPr>
            <p:ph type="title"/>
          </p:nvPr>
        </p:nvSpPr>
        <p:spPr>
          <a:xfrm>
            <a:off x="576072" y="704088"/>
            <a:ext cx="10515600" cy="676656"/>
          </a:xfrm>
        </p:spPr>
        <p:txBody>
          <a:bodyPr anchor="ctr">
            <a:normAutofit/>
          </a:bodyPr>
          <a:lstStyle/>
          <a:p>
            <a:pPr>
              <a:spcAft>
                <a:spcPts val="800"/>
              </a:spcAft>
            </a:pPr>
            <a:r>
              <a:rPr lang="en-US" sz="4100" kern="100">
                <a:effectLst/>
              </a:rPr>
              <a:t>PROBLEM IDENTIFIED</a:t>
            </a:r>
            <a:endParaRPr lang="en-IN" sz="4100" kern="100">
              <a:effectLst/>
            </a:endParaRPr>
          </a:p>
        </p:txBody>
      </p:sp>
      <p:sp>
        <p:nvSpPr>
          <p:cNvPr id="16" name="Text Placeholder 15">
            <a:extLst>
              <a:ext uri="{FF2B5EF4-FFF2-40B4-BE49-F238E27FC236}">
                <a16:creationId xmlns:a16="http://schemas.microsoft.com/office/drawing/2014/main" id="{BB801EE7-C3C0-5B30-EB9B-2C995032EE99}"/>
              </a:ext>
            </a:extLst>
          </p:cNvPr>
          <p:cNvSpPr>
            <a:spLocks noGrp="1"/>
          </p:cNvSpPr>
          <p:nvPr>
            <p:ph idx="1"/>
          </p:nvPr>
        </p:nvSpPr>
        <p:spPr>
          <a:xfrm>
            <a:off x="576072" y="1901952"/>
            <a:ext cx="9363456" cy="3877056"/>
          </a:xfrm>
        </p:spPr>
        <p:txBody>
          <a:bodyPr>
            <a:normAutofit/>
          </a:bodyPr>
          <a:lstStyle/>
          <a:p>
            <a:pPr>
              <a:spcAft>
                <a:spcPts val="800"/>
              </a:spcAft>
            </a:pPr>
            <a:r>
              <a:rPr lang="en-US" kern="100" dirty="0">
                <a:effectLst/>
              </a:rPr>
              <a:t>There not many places that sells handmade goods, has a communication platform between users and sellers to create a trustworthy relation between each other.</a:t>
            </a:r>
            <a:endParaRPr lang="en-IN" kern="100" dirty="0">
              <a:effectLst/>
            </a:endParaRPr>
          </a:p>
        </p:txBody>
      </p:sp>
      <p:sp>
        <p:nvSpPr>
          <p:cNvPr id="2" name="Date Placeholder 1">
            <a:extLst>
              <a:ext uri="{FF2B5EF4-FFF2-40B4-BE49-F238E27FC236}">
                <a16:creationId xmlns:a16="http://schemas.microsoft.com/office/drawing/2014/main" id="{E9350B43-2FC6-DBFA-2920-C8265C1C6A48}"/>
              </a:ext>
            </a:extLst>
          </p:cNvPr>
          <p:cNvSpPr>
            <a:spLocks noGrp="1"/>
          </p:cNvSpPr>
          <p:nvPr>
            <p:ph type="dt" sz="half" idx="10"/>
          </p:nvPr>
        </p:nvSpPr>
        <p:spPr>
          <a:xfrm>
            <a:off x="365760" y="6464808"/>
            <a:ext cx="987552" cy="310896"/>
          </a:xfrm>
        </p:spPr>
        <p:txBody>
          <a:bodyPr anchor="ctr">
            <a:normAutofit/>
          </a:bodyPr>
          <a:lstStyle/>
          <a:p>
            <a:pPr>
              <a:spcAft>
                <a:spcPts val="600"/>
              </a:spcAft>
            </a:pPr>
            <a:r>
              <a:rPr lang="en-US" dirty="0"/>
              <a:t>20XX</a:t>
            </a:r>
            <a:endParaRPr lang="en-US"/>
          </a:p>
        </p:txBody>
      </p:sp>
      <p:sp>
        <p:nvSpPr>
          <p:cNvPr id="3" name="Footer Placeholder 2">
            <a:extLst>
              <a:ext uri="{FF2B5EF4-FFF2-40B4-BE49-F238E27FC236}">
                <a16:creationId xmlns:a16="http://schemas.microsoft.com/office/drawing/2014/main" id="{B1EFDBE1-8C88-4D39-6BA3-537373DFA091}"/>
              </a:ext>
            </a:extLst>
          </p:cNvPr>
          <p:cNvSpPr>
            <a:spLocks noGrp="1"/>
          </p:cNvSpPr>
          <p:nvPr>
            <p:ph type="ftr" sz="quarter" idx="11"/>
          </p:nvPr>
        </p:nvSpPr>
        <p:spPr>
          <a:xfrm>
            <a:off x="4379976" y="6464808"/>
            <a:ext cx="3438144" cy="310896"/>
          </a:xfrm>
        </p:spPr>
        <p:txBody>
          <a:bodyPr anchor="ctr">
            <a:normAutofit/>
          </a:bodyPr>
          <a:lstStyle/>
          <a:p>
            <a:pPr>
              <a:spcAft>
                <a:spcPts val="600"/>
              </a:spcAft>
            </a:pPr>
            <a:r>
              <a:rPr lang="en-US" dirty="0"/>
              <a:t>presentation title</a:t>
            </a:r>
            <a:endParaRPr lang="en-US"/>
          </a:p>
        </p:txBody>
      </p:sp>
      <p:sp>
        <p:nvSpPr>
          <p:cNvPr id="4" name="Slide Number Placeholder 3">
            <a:extLst>
              <a:ext uri="{FF2B5EF4-FFF2-40B4-BE49-F238E27FC236}">
                <a16:creationId xmlns:a16="http://schemas.microsoft.com/office/drawing/2014/main" id="{6D91CF39-6540-5B9E-8E6C-4310213A7FEF}"/>
              </a:ext>
            </a:extLst>
          </p:cNvPr>
          <p:cNvSpPr>
            <a:spLocks noGrp="1"/>
          </p:cNvSpPr>
          <p:nvPr>
            <p:ph type="sldNum" sz="quarter" idx="12"/>
          </p:nvPr>
        </p:nvSpPr>
        <p:spPr>
          <a:xfrm>
            <a:off x="11027664" y="6464808"/>
            <a:ext cx="987552" cy="310896"/>
          </a:xfrm>
        </p:spPr>
        <p:txBody>
          <a:bodyPr anchor="ctr">
            <a:normAutofit/>
          </a:bodyPr>
          <a:lstStyle/>
          <a:p>
            <a:pPr>
              <a:spcAft>
                <a:spcPts val="600"/>
              </a:spcAft>
            </a:pPr>
            <a:fld id="{58FB4751-880F-D840-AAA9-3A15815CC996}" type="slidenum">
              <a:rPr lang="en-US" smtClean="0"/>
              <a:pPr>
                <a:spcAft>
                  <a:spcPts val="600"/>
                </a:spcAft>
              </a:pPr>
              <a:t>5</a:t>
            </a:fld>
            <a:endParaRPr lang="en-US"/>
          </a:p>
        </p:txBody>
      </p:sp>
    </p:spTree>
    <p:extLst>
      <p:ext uri="{BB962C8B-B14F-4D97-AF65-F5344CB8AC3E}">
        <p14:creationId xmlns:p14="http://schemas.microsoft.com/office/powerpoint/2010/main" val="1096717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B0AD0D-88A1-A27E-3376-5D1B25CCE6B0}"/>
            </a:ext>
          </a:extLst>
        </p:cNvPr>
        <p:cNvGrpSpPr/>
        <p:nvPr/>
      </p:nvGrpSpPr>
      <p:grpSpPr>
        <a:xfrm>
          <a:off x="0" y="0"/>
          <a:ext cx="0" cy="0"/>
          <a:chOff x="0" y="0"/>
          <a:chExt cx="0" cy="0"/>
        </a:xfrm>
      </p:grpSpPr>
      <p:sp>
        <p:nvSpPr>
          <p:cNvPr id="16" name="Text Placeholder 15">
            <a:extLst>
              <a:ext uri="{FF2B5EF4-FFF2-40B4-BE49-F238E27FC236}">
                <a16:creationId xmlns:a16="http://schemas.microsoft.com/office/drawing/2014/main" id="{FA217B54-B500-A278-AC91-90ACF4F57671}"/>
              </a:ext>
            </a:extLst>
          </p:cNvPr>
          <p:cNvSpPr>
            <a:spLocks noGrp="1"/>
          </p:cNvSpPr>
          <p:nvPr>
            <p:ph type="body" sz="half" idx="2"/>
          </p:nvPr>
        </p:nvSpPr>
        <p:spPr>
          <a:xfrm>
            <a:off x="576072" y="1947671"/>
            <a:ext cx="4572000" cy="4070729"/>
          </a:xfrm>
        </p:spPr>
        <p:txBody>
          <a:bodyPr>
            <a:normAutofit/>
          </a:bodyPr>
          <a:lstStyle/>
          <a:p>
            <a:pPr>
              <a:spcAft>
                <a:spcPts val="600"/>
              </a:spcAft>
            </a:pPr>
            <a:r>
              <a:rPr lang="en-US"/>
              <a:t>At Home-Cave, we prioritize the well-being of our artisans, ensuring fair compensation and safe working conditions. We believe in fostering a community where creativity thrives and traditional art forms are celebrated.</a:t>
            </a:r>
          </a:p>
        </p:txBody>
      </p:sp>
      <p:sp>
        <p:nvSpPr>
          <p:cNvPr id="2" name="Date Placeholder 1">
            <a:extLst>
              <a:ext uri="{FF2B5EF4-FFF2-40B4-BE49-F238E27FC236}">
                <a16:creationId xmlns:a16="http://schemas.microsoft.com/office/drawing/2014/main" id="{071362AA-2C57-D134-23D6-B4A557BC2D46}"/>
              </a:ext>
            </a:extLst>
          </p:cNvPr>
          <p:cNvSpPr>
            <a:spLocks noGrp="1"/>
          </p:cNvSpPr>
          <p:nvPr>
            <p:ph type="dt" sz="half" idx="10"/>
          </p:nvPr>
        </p:nvSpPr>
        <p:spPr>
          <a:xfrm>
            <a:off x="365760" y="6464808"/>
            <a:ext cx="987552" cy="310896"/>
          </a:xfrm>
        </p:spPr>
        <p:txBody>
          <a:bodyPr anchor="ctr">
            <a:normAutofit/>
          </a:bodyPr>
          <a:lstStyle/>
          <a:p>
            <a:pPr>
              <a:spcAft>
                <a:spcPts val="600"/>
              </a:spcAft>
            </a:pPr>
            <a:r>
              <a:rPr lang="en-US" dirty="0"/>
              <a:t>20XX</a:t>
            </a:r>
            <a:endParaRPr lang="en-US"/>
          </a:p>
        </p:txBody>
      </p:sp>
      <p:sp>
        <p:nvSpPr>
          <p:cNvPr id="3" name="Footer Placeholder 2">
            <a:extLst>
              <a:ext uri="{FF2B5EF4-FFF2-40B4-BE49-F238E27FC236}">
                <a16:creationId xmlns:a16="http://schemas.microsoft.com/office/drawing/2014/main" id="{35797F34-CF4B-1850-B6E7-7A468CB4CE20}"/>
              </a:ext>
            </a:extLst>
          </p:cNvPr>
          <p:cNvSpPr>
            <a:spLocks noGrp="1"/>
          </p:cNvSpPr>
          <p:nvPr>
            <p:ph type="ftr" sz="quarter" idx="11"/>
          </p:nvPr>
        </p:nvSpPr>
        <p:spPr>
          <a:xfrm>
            <a:off x="4379976" y="6464808"/>
            <a:ext cx="3438144" cy="310896"/>
          </a:xfrm>
        </p:spPr>
        <p:txBody>
          <a:bodyPr anchor="ctr">
            <a:normAutofit/>
          </a:bodyPr>
          <a:lstStyle/>
          <a:p>
            <a:pPr>
              <a:spcAft>
                <a:spcPts val="600"/>
              </a:spcAft>
            </a:pPr>
            <a:r>
              <a:rPr lang="en-US" dirty="0"/>
              <a:t>presentation title</a:t>
            </a:r>
            <a:endParaRPr lang="en-US"/>
          </a:p>
        </p:txBody>
      </p:sp>
      <p:sp>
        <p:nvSpPr>
          <p:cNvPr id="4" name="Slide Number Placeholder 3">
            <a:extLst>
              <a:ext uri="{FF2B5EF4-FFF2-40B4-BE49-F238E27FC236}">
                <a16:creationId xmlns:a16="http://schemas.microsoft.com/office/drawing/2014/main" id="{A9A9A44D-2F4E-238D-224A-610487F6CBDD}"/>
              </a:ext>
            </a:extLst>
          </p:cNvPr>
          <p:cNvSpPr>
            <a:spLocks noGrp="1"/>
          </p:cNvSpPr>
          <p:nvPr>
            <p:ph type="sldNum" sz="quarter" idx="12"/>
          </p:nvPr>
        </p:nvSpPr>
        <p:spPr>
          <a:xfrm>
            <a:off x="11027664" y="6464808"/>
            <a:ext cx="987552" cy="310896"/>
          </a:xfrm>
        </p:spPr>
        <p:txBody>
          <a:bodyPr anchor="ctr">
            <a:normAutofit/>
          </a:bodyPr>
          <a:lstStyle/>
          <a:p>
            <a:pPr>
              <a:spcAft>
                <a:spcPts val="600"/>
              </a:spcAft>
            </a:pPr>
            <a:fld id="{58FB4751-880F-D840-AAA9-3A15815CC996}" type="slidenum">
              <a:rPr lang="en-US" smtClean="0"/>
              <a:pPr>
                <a:spcAft>
                  <a:spcPts val="600"/>
                </a:spcAft>
              </a:pPr>
              <a:t>6</a:t>
            </a:fld>
            <a:endParaRPr lang="en-US"/>
          </a:p>
        </p:txBody>
      </p:sp>
      <p:sp>
        <p:nvSpPr>
          <p:cNvPr id="14" name="Title 13">
            <a:extLst>
              <a:ext uri="{FF2B5EF4-FFF2-40B4-BE49-F238E27FC236}">
                <a16:creationId xmlns:a16="http://schemas.microsoft.com/office/drawing/2014/main" id="{2BB6807F-38A3-858F-83CA-B16D5D27D341}"/>
              </a:ext>
            </a:extLst>
          </p:cNvPr>
          <p:cNvSpPr>
            <a:spLocks noGrp="1"/>
          </p:cNvSpPr>
          <p:nvPr>
            <p:ph type="title"/>
          </p:nvPr>
        </p:nvSpPr>
        <p:spPr>
          <a:xfrm>
            <a:off x="576071" y="704088"/>
            <a:ext cx="9144000" cy="676656"/>
          </a:xfrm>
        </p:spPr>
        <p:txBody>
          <a:bodyPr anchor="b">
            <a:normAutofit/>
          </a:bodyPr>
          <a:lstStyle/>
          <a:p>
            <a:r>
              <a:rPr lang="en-IN" sz="4100" b="1"/>
              <a:t>Artisan-Centric Approach</a:t>
            </a:r>
          </a:p>
        </p:txBody>
      </p:sp>
      <p:pic>
        <p:nvPicPr>
          <p:cNvPr id="10" name="Picture Placeholder 9" descr="A group of bells from strings&#10;&#10;Description automatically generated">
            <a:extLst>
              <a:ext uri="{FF2B5EF4-FFF2-40B4-BE49-F238E27FC236}">
                <a16:creationId xmlns:a16="http://schemas.microsoft.com/office/drawing/2014/main" id="{3231AB3C-E3BD-0BFE-96A1-E3E060774595}"/>
              </a:ext>
            </a:extLst>
          </p:cNvPr>
          <p:cNvPicPr>
            <a:picLocks noGrp="1" noChangeAspect="1"/>
          </p:cNvPicPr>
          <p:nvPr>
            <p:ph type="pic" idx="1"/>
          </p:nvPr>
        </p:nvPicPr>
        <p:blipFill rotWithShape="1">
          <a:blip r:embed="rId2"/>
          <a:srcRect t="8880" r="2" b="18418"/>
          <a:stretch/>
        </p:blipFill>
        <p:spPr>
          <a:xfrm>
            <a:off x="6646264" y="10"/>
            <a:ext cx="5545736" cy="6063082"/>
          </a:xfrm>
          <a:noFill/>
        </p:spPr>
      </p:pic>
    </p:spTree>
    <p:extLst>
      <p:ext uri="{BB962C8B-B14F-4D97-AF65-F5344CB8AC3E}">
        <p14:creationId xmlns:p14="http://schemas.microsoft.com/office/powerpoint/2010/main" val="1680468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645BD6E-D504-0AAE-E7AB-615D99588185}"/>
              </a:ext>
            </a:extLst>
          </p:cNvPr>
          <p:cNvSpPr>
            <a:spLocks noGrp="1"/>
          </p:cNvSpPr>
          <p:nvPr>
            <p:ph type="title"/>
          </p:nvPr>
        </p:nvSpPr>
        <p:spPr>
          <a:xfrm>
            <a:off x="576072" y="704088"/>
            <a:ext cx="10515600" cy="676656"/>
          </a:xfrm>
        </p:spPr>
        <p:txBody>
          <a:bodyPr anchor="ctr">
            <a:normAutofit/>
          </a:bodyPr>
          <a:lstStyle/>
          <a:p>
            <a:r>
              <a:rPr lang="en-IN" sz="4100" b="1"/>
              <a:t>Product Categories</a:t>
            </a:r>
          </a:p>
        </p:txBody>
      </p:sp>
      <p:sp>
        <p:nvSpPr>
          <p:cNvPr id="3" name="Date Placeholder 2">
            <a:extLst>
              <a:ext uri="{FF2B5EF4-FFF2-40B4-BE49-F238E27FC236}">
                <a16:creationId xmlns:a16="http://schemas.microsoft.com/office/drawing/2014/main" id="{F4461112-1314-1F15-2239-5EFCF120CB67}"/>
              </a:ext>
            </a:extLst>
          </p:cNvPr>
          <p:cNvSpPr>
            <a:spLocks noGrp="1"/>
          </p:cNvSpPr>
          <p:nvPr>
            <p:ph type="dt" sz="half" idx="10"/>
          </p:nvPr>
        </p:nvSpPr>
        <p:spPr>
          <a:xfrm>
            <a:off x="365760" y="6464808"/>
            <a:ext cx="987552" cy="310896"/>
          </a:xfrm>
        </p:spPr>
        <p:txBody>
          <a:bodyPr anchor="ctr">
            <a:normAutofit/>
          </a:bodyPr>
          <a:lstStyle/>
          <a:p>
            <a:pPr>
              <a:spcAft>
                <a:spcPts val="600"/>
              </a:spcAft>
            </a:pPr>
            <a:r>
              <a:rPr lang="en-US" dirty="0"/>
              <a:t>20XX</a:t>
            </a:r>
            <a:endParaRPr lang="en-US"/>
          </a:p>
        </p:txBody>
      </p:sp>
      <p:sp>
        <p:nvSpPr>
          <p:cNvPr id="4" name="Footer Placeholder 3">
            <a:extLst>
              <a:ext uri="{FF2B5EF4-FFF2-40B4-BE49-F238E27FC236}">
                <a16:creationId xmlns:a16="http://schemas.microsoft.com/office/drawing/2014/main" id="{33D4406C-089C-C2FF-4CED-A1744760FE3A}"/>
              </a:ext>
            </a:extLst>
          </p:cNvPr>
          <p:cNvSpPr>
            <a:spLocks noGrp="1"/>
          </p:cNvSpPr>
          <p:nvPr>
            <p:ph type="ftr" sz="quarter" idx="11"/>
          </p:nvPr>
        </p:nvSpPr>
        <p:spPr>
          <a:xfrm>
            <a:off x="4379976" y="6464808"/>
            <a:ext cx="3438144" cy="310896"/>
          </a:xfrm>
        </p:spPr>
        <p:txBody>
          <a:bodyPr anchor="ctr">
            <a:normAutofit/>
          </a:bodyPr>
          <a:lstStyle/>
          <a:p>
            <a:pPr>
              <a:spcAft>
                <a:spcPts val="600"/>
              </a:spcAft>
            </a:pPr>
            <a:r>
              <a:rPr lang="en-US" dirty="0"/>
              <a:t>presentation title</a:t>
            </a:r>
            <a:endParaRPr lang="en-US"/>
          </a:p>
        </p:txBody>
      </p:sp>
      <p:sp>
        <p:nvSpPr>
          <p:cNvPr id="6" name="Slide Number Placeholder 5">
            <a:extLst>
              <a:ext uri="{FF2B5EF4-FFF2-40B4-BE49-F238E27FC236}">
                <a16:creationId xmlns:a16="http://schemas.microsoft.com/office/drawing/2014/main" id="{2705CC93-7672-B278-4A84-0AB0F7221F04}"/>
              </a:ext>
            </a:extLst>
          </p:cNvPr>
          <p:cNvSpPr>
            <a:spLocks noGrp="1"/>
          </p:cNvSpPr>
          <p:nvPr>
            <p:ph type="sldNum" sz="quarter" idx="12"/>
          </p:nvPr>
        </p:nvSpPr>
        <p:spPr>
          <a:xfrm>
            <a:off x="11027664" y="6464808"/>
            <a:ext cx="987552" cy="310896"/>
          </a:xfrm>
        </p:spPr>
        <p:txBody>
          <a:bodyPr anchor="ctr">
            <a:normAutofit/>
          </a:bodyPr>
          <a:lstStyle/>
          <a:p>
            <a:pPr>
              <a:spcAft>
                <a:spcPts val="600"/>
              </a:spcAft>
            </a:pPr>
            <a:fld id="{58FB4751-880F-D840-AAA9-3A15815CC996}" type="slidenum">
              <a:rPr lang="en-US" smtClean="0"/>
              <a:pPr>
                <a:spcAft>
                  <a:spcPts val="600"/>
                </a:spcAft>
              </a:pPr>
              <a:t>7</a:t>
            </a:fld>
            <a:endParaRPr lang="en-US"/>
          </a:p>
        </p:txBody>
      </p:sp>
      <p:graphicFrame>
        <p:nvGraphicFramePr>
          <p:cNvPr id="14" name="Content Placeholder 3" descr="Timeline Placeholder ">
            <a:extLst>
              <a:ext uri="{FF2B5EF4-FFF2-40B4-BE49-F238E27FC236}">
                <a16:creationId xmlns:a16="http://schemas.microsoft.com/office/drawing/2014/main" id="{8B282638-605F-AABF-CB34-2453951B1089}"/>
              </a:ext>
            </a:extLst>
          </p:cNvPr>
          <p:cNvGraphicFramePr>
            <a:graphicFrameLocks noGrp="1"/>
          </p:cNvGraphicFramePr>
          <p:nvPr>
            <p:ph idx="1"/>
            <p:extLst>
              <p:ext uri="{D42A27DB-BD31-4B8C-83A1-F6EECF244321}">
                <p14:modId xmlns:p14="http://schemas.microsoft.com/office/powerpoint/2010/main" val="3861205"/>
              </p:ext>
            </p:extLst>
          </p:nvPr>
        </p:nvGraphicFramePr>
        <p:xfrm>
          <a:off x="576072" y="1901952"/>
          <a:ext cx="9363456" cy="38770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34133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7679D-DC49-184B-33D7-D460C700C85D}"/>
              </a:ext>
            </a:extLst>
          </p:cNvPr>
          <p:cNvSpPr>
            <a:spLocks noGrp="1"/>
          </p:cNvSpPr>
          <p:nvPr>
            <p:ph type="title"/>
          </p:nvPr>
        </p:nvSpPr>
        <p:spPr>
          <a:xfrm>
            <a:off x="4562475" y="3305175"/>
            <a:ext cx="4752975" cy="839676"/>
          </a:xfrm>
        </p:spPr>
        <p:txBody>
          <a:bodyPr/>
          <a:lstStyle/>
          <a:p>
            <a:r>
              <a:rPr lang="en-US" sz="2800" dirty="0"/>
              <a:t>TECHNOLOGY USED</a:t>
            </a:r>
          </a:p>
        </p:txBody>
      </p:sp>
      <p:sp>
        <p:nvSpPr>
          <p:cNvPr id="8" name="Text Placeholder 7">
            <a:extLst>
              <a:ext uri="{FF2B5EF4-FFF2-40B4-BE49-F238E27FC236}">
                <a16:creationId xmlns:a16="http://schemas.microsoft.com/office/drawing/2014/main" id="{955CC3A7-DD9A-E887-A929-DE6D4C1E47B9}"/>
              </a:ext>
            </a:extLst>
          </p:cNvPr>
          <p:cNvSpPr>
            <a:spLocks noGrp="1"/>
          </p:cNvSpPr>
          <p:nvPr>
            <p:ph type="body" sz="quarter" idx="13"/>
          </p:nvPr>
        </p:nvSpPr>
        <p:spPr/>
        <p:txBody>
          <a:bodyPr/>
          <a:lstStyle/>
          <a:p>
            <a:r>
              <a:rPr lang="en-US" dirty="0"/>
              <a:t>EXPRESS</a:t>
            </a:r>
          </a:p>
          <a:p>
            <a:pPr lvl="1"/>
            <a:r>
              <a:rPr lang="en-US" dirty="0"/>
              <a:t>Fast and minimalist web application framework for robust and rapid backend development.</a:t>
            </a:r>
          </a:p>
        </p:txBody>
      </p:sp>
      <p:sp>
        <p:nvSpPr>
          <p:cNvPr id="17" name="Text Placeholder 16">
            <a:extLst>
              <a:ext uri="{FF2B5EF4-FFF2-40B4-BE49-F238E27FC236}">
                <a16:creationId xmlns:a16="http://schemas.microsoft.com/office/drawing/2014/main" id="{21A076CC-9414-293E-8AB1-B8C2EA1C5FEE}"/>
              </a:ext>
            </a:extLst>
          </p:cNvPr>
          <p:cNvSpPr>
            <a:spLocks noGrp="1"/>
          </p:cNvSpPr>
          <p:nvPr>
            <p:ph type="body" sz="quarter" idx="15"/>
          </p:nvPr>
        </p:nvSpPr>
        <p:spPr/>
        <p:txBody>
          <a:bodyPr/>
          <a:lstStyle/>
          <a:p>
            <a:r>
              <a:rPr lang="en-US" dirty="0"/>
              <a:t>Mongo </a:t>
            </a:r>
            <a:r>
              <a:rPr lang="en-US" dirty="0" err="1"/>
              <a:t>db</a:t>
            </a:r>
            <a:endParaRPr lang="en-US" dirty="0"/>
          </a:p>
          <a:p>
            <a:pPr lvl="1"/>
            <a:r>
              <a:rPr lang="en-US" dirty="0"/>
              <a:t>Secure and scalable NoSQL database for efficient data storage and retrieval.</a:t>
            </a:r>
          </a:p>
        </p:txBody>
      </p:sp>
      <p:sp>
        <p:nvSpPr>
          <p:cNvPr id="9" name="Text Placeholder 8">
            <a:extLst>
              <a:ext uri="{FF2B5EF4-FFF2-40B4-BE49-F238E27FC236}">
                <a16:creationId xmlns:a16="http://schemas.microsoft.com/office/drawing/2014/main" id="{EE754D37-3AA6-7249-76D8-52F85F4C158A}"/>
              </a:ext>
            </a:extLst>
          </p:cNvPr>
          <p:cNvSpPr>
            <a:spLocks noGrp="1"/>
          </p:cNvSpPr>
          <p:nvPr>
            <p:ph type="body" sz="quarter" idx="14"/>
          </p:nvPr>
        </p:nvSpPr>
        <p:spPr>
          <a:xfrm>
            <a:off x="234510" y="4144850"/>
            <a:ext cx="3551111" cy="2231330"/>
          </a:xfrm>
        </p:spPr>
        <p:txBody>
          <a:bodyPr/>
          <a:lstStyle/>
          <a:p>
            <a:r>
              <a:rPr lang="en-US" dirty="0"/>
              <a:t>REACT</a:t>
            </a:r>
          </a:p>
          <a:p>
            <a:pPr lvl="1"/>
            <a:r>
              <a:rPr lang="en-US" dirty="0"/>
              <a:t>Powerful JavaScript library for building UI components and creating interactive user interfaces.</a:t>
            </a:r>
          </a:p>
        </p:txBody>
      </p:sp>
      <p:sp>
        <p:nvSpPr>
          <p:cNvPr id="26" name="Text Placeholder 25">
            <a:extLst>
              <a:ext uri="{FF2B5EF4-FFF2-40B4-BE49-F238E27FC236}">
                <a16:creationId xmlns:a16="http://schemas.microsoft.com/office/drawing/2014/main" id="{FFCA4FA2-1095-105E-5606-3D90E73136C3}"/>
              </a:ext>
            </a:extLst>
          </p:cNvPr>
          <p:cNvSpPr>
            <a:spLocks noGrp="1"/>
          </p:cNvSpPr>
          <p:nvPr>
            <p:ph type="body" sz="quarter" idx="17"/>
          </p:nvPr>
        </p:nvSpPr>
        <p:spPr>
          <a:xfrm>
            <a:off x="7783484" y="4132942"/>
            <a:ext cx="3551111" cy="2231330"/>
          </a:xfrm>
        </p:spPr>
        <p:txBody>
          <a:bodyPr/>
          <a:lstStyle/>
          <a:p>
            <a:r>
              <a:rPr lang="en-US" dirty="0"/>
              <a:t>NODE JS</a:t>
            </a:r>
          </a:p>
          <a:p>
            <a:pPr lvl="1"/>
            <a:r>
              <a:rPr lang="en-US" dirty="0"/>
              <a:t>Efficient and lightweight runtime environment for executing server-side JavaScript applications</a:t>
            </a:r>
          </a:p>
        </p:txBody>
      </p:sp>
    </p:spTree>
    <p:extLst>
      <p:ext uri="{BB962C8B-B14F-4D97-AF65-F5344CB8AC3E}">
        <p14:creationId xmlns:p14="http://schemas.microsoft.com/office/powerpoint/2010/main" val="327257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Two decorative horses made of rope&#10;&#10;Description automatically generated with medium confidence">
            <a:extLst>
              <a:ext uri="{FF2B5EF4-FFF2-40B4-BE49-F238E27FC236}">
                <a16:creationId xmlns:a16="http://schemas.microsoft.com/office/drawing/2014/main" id="{6A7325F6-3B0C-6707-9F5E-144B51D2D4FC}"/>
              </a:ext>
            </a:extLst>
          </p:cNvPr>
          <p:cNvPicPr>
            <a:picLocks noGrp="1" noChangeAspect="1"/>
          </p:cNvPicPr>
          <p:nvPr>
            <p:ph sz="half" idx="1"/>
          </p:nvPr>
        </p:nvPicPr>
        <p:blipFill rotWithShape="1">
          <a:blip r:embed="rId3"/>
          <a:srcRect t="8012" b="8012"/>
          <a:stretch/>
        </p:blipFill>
        <p:spPr>
          <a:xfrm>
            <a:off x="838200" y="1825625"/>
            <a:ext cx="5181600" cy="4351338"/>
          </a:xfrm>
          <a:noFill/>
        </p:spPr>
      </p:pic>
      <p:sp>
        <p:nvSpPr>
          <p:cNvPr id="18" name="Text Placeholder 16">
            <a:extLst>
              <a:ext uri="{FF2B5EF4-FFF2-40B4-BE49-F238E27FC236}">
                <a16:creationId xmlns:a16="http://schemas.microsoft.com/office/drawing/2014/main" id="{0DE14D11-A699-5E02-FF59-8F3D2D3A836E}"/>
              </a:ext>
            </a:extLst>
          </p:cNvPr>
          <p:cNvSpPr>
            <a:spLocks noGrp="1"/>
          </p:cNvSpPr>
          <p:nvPr>
            <p:ph sz="half" idx="2"/>
          </p:nvPr>
        </p:nvSpPr>
        <p:spPr>
          <a:xfrm>
            <a:off x="6172200" y="1825625"/>
            <a:ext cx="5181600" cy="4351338"/>
          </a:xfrm>
        </p:spPr>
        <p:txBody>
          <a:bodyPr>
            <a:normAutofit/>
          </a:bodyPr>
          <a:lstStyle/>
          <a:p>
            <a:pPr>
              <a:spcAft>
                <a:spcPts val="600"/>
              </a:spcAft>
            </a:pPr>
            <a:r>
              <a:rPr lang="en-US" dirty="0"/>
              <a:t>At Home-Cave, we take pride in the exceptional craftsmanship displayed in every product. Our artisans pour their expertise and passion into each creation, ensuring that customers receive items of the highest quality and artistic value.</a:t>
            </a:r>
            <a:endParaRPr lang="en-US"/>
          </a:p>
          <a:p>
            <a:pPr>
              <a:spcAft>
                <a:spcPts val="600"/>
              </a:spcAft>
            </a:pPr>
            <a:endParaRPr lang="en-IN"/>
          </a:p>
        </p:txBody>
      </p:sp>
      <p:sp>
        <p:nvSpPr>
          <p:cNvPr id="10" name="Slide Number Placeholder 9">
            <a:extLst>
              <a:ext uri="{FF2B5EF4-FFF2-40B4-BE49-F238E27FC236}">
                <a16:creationId xmlns:a16="http://schemas.microsoft.com/office/drawing/2014/main" id="{A9210D02-BD78-856B-08E2-820032AC6B71}"/>
              </a:ext>
            </a:extLst>
          </p:cNvPr>
          <p:cNvSpPr>
            <a:spLocks noGrp="1"/>
          </p:cNvSpPr>
          <p:nvPr>
            <p:ph type="sldNum" sz="quarter" idx="12"/>
          </p:nvPr>
        </p:nvSpPr>
        <p:spPr>
          <a:xfrm>
            <a:off x="11027664" y="6464808"/>
            <a:ext cx="987552" cy="310896"/>
          </a:xfrm>
        </p:spPr>
        <p:txBody>
          <a:bodyPr anchor="ctr">
            <a:normAutofit/>
          </a:bodyPr>
          <a:lstStyle/>
          <a:p>
            <a:pPr>
              <a:spcAft>
                <a:spcPts val="600"/>
              </a:spcAft>
            </a:pPr>
            <a:fld id="{58FB4751-880F-D840-AAA9-3A15815CC996}" type="slidenum">
              <a:rPr lang="en-US" smtClean="0"/>
              <a:pPr>
                <a:spcAft>
                  <a:spcPts val="600"/>
                </a:spcAft>
              </a:pPr>
              <a:t>9</a:t>
            </a:fld>
            <a:endParaRPr lang="en-US"/>
          </a:p>
        </p:txBody>
      </p:sp>
      <p:sp>
        <p:nvSpPr>
          <p:cNvPr id="2" name="Title 1">
            <a:extLst>
              <a:ext uri="{FF2B5EF4-FFF2-40B4-BE49-F238E27FC236}">
                <a16:creationId xmlns:a16="http://schemas.microsoft.com/office/drawing/2014/main" id="{6C47DC31-1488-8091-935A-1B03A14A5CD8}"/>
              </a:ext>
            </a:extLst>
          </p:cNvPr>
          <p:cNvSpPr>
            <a:spLocks noGrp="1"/>
          </p:cNvSpPr>
          <p:nvPr>
            <p:ph type="title"/>
          </p:nvPr>
        </p:nvSpPr>
        <p:spPr>
          <a:xfrm>
            <a:off x="576071" y="704088"/>
            <a:ext cx="9144000" cy="676656"/>
          </a:xfrm>
        </p:spPr>
        <p:txBody>
          <a:bodyPr anchor="b">
            <a:normAutofit/>
          </a:bodyPr>
          <a:lstStyle/>
          <a:p>
            <a:r>
              <a:rPr lang="en-IN" sz="4100" b="1"/>
              <a:t>Quality Craftsmanship</a:t>
            </a:r>
          </a:p>
        </p:txBody>
      </p:sp>
    </p:spTree>
    <p:extLst>
      <p:ext uri="{BB962C8B-B14F-4D97-AF65-F5344CB8AC3E}">
        <p14:creationId xmlns:p14="http://schemas.microsoft.com/office/powerpoint/2010/main" val="2759600390"/>
      </p:ext>
    </p:extLst>
  </p:cSld>
  <p:clrMapOvr>
    <a:masterClrMapping/>
  </p:clrMapOvr>
</p:sld>
</file>

<file path=ppt/theme/theme1.xml><?xml version="1.0" encoding="utf-8"?>
<a:theme xmlns:a="http://schemas.openxmlformats.org/drawingml/2006/main" name="Office Theme">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ganic design" id="{5BB9B75E-A368-4614-97CA-C549A936357F}" vid="{66BDDD71-3AB6-4D26-9C54-3E9BC0AA3D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8840F3C-8AB4-4243-A06A-B5999EF600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EE26AC2-BC04-45BA-BD7C-5CDF09AA9426}">
  <ds:schemaRefs>
    <ds:schemaRef ds:uri="http://schemas.microsoft.com/sharepoint/v3/contenttype/forms"/>
  </ds:schemaRefs>
</ds:datastoreItem>
</file>

<file path=customXml/itemProps3.xml><?xml version="1.0" encoding="utf-8"?>
<ds:datastoreItem xmlns:ds="http://schemas.openxmlformats.org/officeDocument/2006/customXml" ds:itemID="{C7AE7813-FB42-416C-BEF8-5F3180DDB0F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{F9E148CD-E012-4E47-9338-7DD69988A939}tf11964407_win32</Template>
  <TotalTime>76</TotalTime>
  <Words>525</Words>
  <Application>Microsoft Office PowerPoint</Application>
  <PresentationFormat>Widescreen</PresentationFormat>
  <Paragraphs>69</Paragraphs>
  <Slides>12</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Courier New</vt:lpstr>
      <vt:lpstr>Gill Sans Nova</vt:lpstr>
      <vt:lpstr>Gill Sans Nova Light</vt:lpstr>
      <vt:lpstr>Sagona Book</vt:lpstr>
      <vt:lpstr>Office Theme</vt:lpstr>
      <vt:lpstr>HOME-CAVE</vt:lpstr>
      <vt:lpstr>TEAM</vt:lpstr>
      <vt:lpstr>Introduction</vt:lpstr>
      <vt:lpstr>primary goals</vt:lpstr>
      <vt:lpstr>PROBLEM IDENTIFIED</vt:lpstr>
      <vt:lpstr>Artisan-Centric Approach</vt:lpstr>
      <vt:lpstr>Product Categories</vt:lpstr>
      <vt:lpstr>TECHNOLOGY USED</vt:lpstr>
      <vt:lpstr>Quality Craftsmanship</vt:lpstr>
      <vt:lpstr>Customization Options</vt:lpstr>
      <vt:lpstr>summary</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HOME-CAVE</dc:title>
  <dc:creator>Vishwanath Reddy</dc:creator>
  <cp:lastModifiedBy>Vishwanath Reddy</cp:lastModifiedBy>
  <cp:revision>1</cp:revision>
  <dcterms:created xsi:type="dcterms:W3CDTF">2024-02-27T08:23:44Z</dcterms:created>
  <dcterms:modified xsi:type="dcterms:W3CDTF">2024-02-27T09:40:24Z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